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sldIdLst>
    <p:sldId id="256" r:id="rId2"/>
  </p:sldIdLst>
  <p:sldSz cx="12192000" cy="6858000"/>
  <p:notesSz cx="12192000" cy="6858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1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75226" y="143002"/>
            <a:ext cx="3241547" cy="269240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75226" y="143002"/>
            <a:ext cx="3241547" cy="269240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75226" y="143002"/>
            <a:ext cx="3241547" cy="269240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object 80"/>
          <p:cNvGrpSpPr/>
          <p:nvPr/>
        </p:nvGrpSpPr>
        <p:grpSpPr>
          <a:xfrm>
            <a:off x="5913882" y="2640329"/>
            <a:ext cx="5944743" cy="2291334"/>
            <a:chOff x="5913882" y="2640329"/>
            <a:chExt cx="5944743" cy="2291334"/>
          </a:xfrm>
        </p:grpSpPr>
        <p:sp>
          <p:nvSpPr>
            <p:cNvPr id="81" name="object 81"/>
            <p:cNvSpPr/>
            <p:nvPr/>
          </p:nvSpPr>
          <p:spPr>
            <a:xfrm>
              <a:off x="5913882" y="2640329"/>
              <a:ext cx="3990975" cy="0"/>
            </a:xfrm>
            <a:custGeom>
              <a:avLst/>
              <a:gdLst/>
              <a:ahLst/>
              <a:cxnLst/>
              <a:rect l="l" t="t" r="r" b="b"/>
              <a:pathLst>
                <a:path w="3990975">
                  <a:moveTo>
                    <a:pt x="2607564" y="0"/>
                  </a:moveTo>
                  <a:lnTo>
                    <a:pt x="3990974" y="0"/>
                  </a:lnTo>
                </a:path>
                <a:path w="3990975">
                  <a:moveTo>
                    <a:pt x="0" y="0"/>
                  </a:moveTo>
                  <a:lnTo>
                    <a:pt x="1262634" y="0"/>
                  </a:lnTo>
                </a:path>
              </a:pathLst>
            </a:cu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wrap="square" lIns="0" tIns="0" rIns="0" bIns="0" rtlCol="0"/>
            <a:lstStyle/>
            <a:p>
              <a:endParaRPr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object 83"/>
            <p:cNvSpPr/>
            <p:nvPr/>
          </p:nvSpPr>
          <p:spPr>
            <a:xfrm>
              <a:off x="8061960" y="2828543"/>
              <a:ext cx="3796665" cy="2103120"/>
            </a:xfrm>
            <a:custGeom>
              <a:avLst/>
              <a:gdLst/>
              <a:ahLst/>
              <a:cxnLst/>
              <a:rect l="l" t="t" r="r" b="b"/>
              <a:pathLst>
                <a:path w="3796665" h="2103120">
                  <a:moveTo>
                    <a:pt x="0" y="350519"/>
                  </a:moveTo>
                  <a:lnTo>
                    <a:pt x="3200" y="302964"/>
                  </a:lnTo>
                  <a:lnTo>
                    <a:pt x="12523" y="257351"/>
                  </a:lnTo>
                  <a:lnTo>
                    <a:pt x="27551" y="214098"/>
                  </a:lnTo>
                  <a:lnTo>
                    <a:pt x="47864" y="173623"/>
                  </a:lnTo>
                  <a:lnTo>
                    <a:pt x="73047" y="136344"/>
                  </a:lnTo>
                  <a:lnTo>
                    <a:pt x="102679" y="102679"/>
                  </a:lnTo>
                  <a:lnTo>
                    <a:pt x="136344" y="73047"/>
                  </a:lnTo>
                  <a:lnTo>
                    <a:pt x="173623" y="47864"/>
                  </a:lnTo>
                  <a:lnTo>
                    <a:pt x="214098" y="27551"/>
                  </a:lnTo>
                  <a:lnTo>
                    <a:pt x="257351" y="12523"/>
                  </a:lnTo>
                  <a:lnTo>
                    <a:pt x="302964" y="3200"/>
                  </a:lnTo>
                  <a:lnTo>
                    <a:pt x="350520" y="0"/>
                  </a:lnTo>
                  <a:lnTo>
                    <a:pt x="3445764" y="0"/>
                  </a:lnTo>
                  <a:lnTo>
                    <a:pt x="3493319" y="3200"/>
                  </a:lnTo>
                  <a:lnTo>
                    <a:pt x="3538932" y="12523"/>
                  </a:lnTo>
                  <a:lnTo>
                    <a:pt x="3582185" y="27551"/>
                  </a:lnTo>
                  <a:lnTo>
                    <a:pt x="3622660" y="47864"/>
                  </a:lnTo>
                  <a:lnTo>
                    <a:pt x="3659939" y="73047"/>
                  </a:lnTo>
                  <a:lnTo>
                    <a:pt x="3693604" y="102679"/>
                  </a:lnTo>
                  <a:lnTo>
                    <a:pt x="3723236" y="136344"/>
                  </a:lnTo>
                  <a:lnTo>
                    <a:pt x="3748419" y="173623"/>
                  </a:lnTo>
                  <a:lnTo>
                    <a:pt x="3768732" y="214098"/>
                  </a:lnTo>
                  <a:lnTo>
                    <a:pt x="3783760" y="257351"/>
                  </a:lnTo>
                  <a:lnTo>
                    <a:pt x="3793083" y="302964"/>
                  </a:lnTo>
                  <a:lnTo>
                    <a:pt x="3796284" y="350519"/>
                  </a:lnTo>
                  <a:lnTo>
                    <a:pt x="3796284" y="1752599"/>
                  </a:lnTo>
                  <a:lnTo>
                    <a:pt x="3793083" y="1800155"/>
                  </a:lnTo>
                  <a:lnTo>
                    <a:pt x="3783760" y="1845768"/>
                  </a:lnTo>
                  <a:lnTo>
                    <a:pt x="3768732" y="1889021"/>
                  </a:lnTo>
                  <a:lnTo>
                    <a:pt x="3748419" y="1929496"/>
                  </a:lnTo>
                  <a:lnTo>
                    <a:pt x="3723236" y="1966775"/>
                  </a:lnTo>
                  <a:lnTo>
                    <a:pt x="3693604" y="2000440"/>
                  </a:lnTo>
                  <a:lnTo>
                    <a:pt x="3659939" y="2030072"/>
                  </a:lnTo>
                  <a:lnTo>
                    <a:pt x="3622660" y="2055255"/>
                  </a:lnTo>
                  <a:lnTo>
                    <a:pt x="3582185" y="2075568"/>
                  </a:lnTo>
                  <a:lnTo>
                    <a:pt x="3538932" y="2090596"/>
                  </a:lnTo>
                  <a:lnTo>
                    <a:pt x="3493319" y="2099919"/>
                  </a:lnTo>
                  <a:lnTo>
                    <a:pt x="3445764" y="2103119"/>
                  </a:lnTo>
                  <a:lnTo>
                    <a:pt x="350520" y="2103119"/>
                  </a:lnTo>
                  <a:lnTo>
                    <a:pt x="302964" y="2099919"/>
                  </a:lnTo>
                  <a:lnTo>
                    <a:pt x="257351" y="2090596"/>
                  </a:lnTo>
                  <a:lnTo>
                    <a:pt x="214098" y="2075568"/>
                  </a:lnTo>
                  <a:lnTo>
                    <a:pt x="173623" y="2055255"/>
                  </a:lnTo>
                  <a:lnTo>
                    <a:pt x="136344" y="2030072"/>
                  </a:lnTo>
                  <a:lnTo>
                    <a:pt x="102679" y="2000440"/>
                  </a:lnTo>
                  <a:lnTo>
                    <a:pt x="73047" y="1966775"/>
                  </a:lnTo>
                  <a:lnTo>
                    <a:pt x="47864" y="1929496"/>
                  </a:lnTo>
                  <a:lnTo>
                    <a:pt x="27551" y="1889021"/>
                  </a:lnTo>
                  <a:lnTo>
                    <a:pt x="12523" y="1845768"/>
                  </a:lnTo>
                  <a:lnTo>
                    <a:pt x="3200" y="1800155"/>
                  </a:lnTo>
                  <a:lnTo>
                    <a:pt x="0" y="1752599"/>
                  </a:lnTo>
                  <a:lnTo>
                    <a:pt x="0" y="350519"/>
                  </a:ln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8" name="object 68"/>
          <p:cNvGrpSpPr/>
          <p:nvPr/>
        </p:nvGrpSpPr>
        <p:grpSpPr>
          <a:xfrm>
            <a:off x="1022603" y="940308"/>
            <a:ext cx="4993005" cy="5135880"/>
            <a:chOff x="1022603" y="940308"/>
            <a:chExt cx="4993005" cy="5135880"/>
          </a:xfrm>
        </p:grpSpPr>
        <p:sp>
          <p:nvSpPr>
            <p:cNvPr id="69" name="object 69"/>
            <p:cNvSpPr/>
            <p:nvPr/>
          </p:nvSpPr>
          <p:spPr>
            <a:xfrm>
              <a:off x="5832601" y="2421763"/>
              <a:ext cx="182880" cy="406400"/>
            </a:xfrm>
            <a:custGeom>
              <a:avLst/>
              <a:gdLst/>
              <a:ahLst/>
              <a:cxnLst/>
              <a:rect l="l" t="t" r="r" b="b"/>
              <a:pathLst>
                <a:path w="182879" h="406400">
                  <a:moveTo>
                    <a:pt x="0" y="279019"/>
                  </a:moveTo>
                  <a:lnTo>
                    <a:pt x="12700" y="406146"/>
                  </a:lnTo>
                  <a:lnTo>
                    <a:pt x="102240" y="323976"/>
                  </a:lnTo>
                  <a:lnTo>
                    <a:pt x="64388" y="323976"/>
                  </a:lnTo>
                  <a:lnTo>
                    <a:pt x="28828" y="310388"/>
                  </a:lnTo>
                  <a:lnTo>
                    <a:pt x="35614" y="292612"/>
                  </a:lnTo>
                  <a:lnTo>
                    <a:pt x="0" y="279019"/>
                  </a:lnTo>
                  <a:close/>
                </a:path>
                <a:path w="182879" h="406400">
                  <a:moveTo>
                    <a:pt x="35614" y="292612"/>
                  </a:moveTo>
                  <a:lnTo>
                    <a:pt x="28828" y="310388"/>
                  </a:lnTo>
                  <a:lnTo>
                    <a:pt x="64388" y="323976"/>
                  </a:lnTo>
                  <a:lnTo>
                    <a:pt x="71177" y="306186"/>
                  </a:lnTo>
                  <a:lnTo>
                    <a:pt x="35614" y="292612"/>
                  </a:lnTo>
                  <a:close/>
                </a:path>
                <a:path w="182879" h="406400">
                  <a:moveTo>
                    <a:pt x="71177" y="306186"/>
                  </a:moveTo>
                  <a:lnTo>
                    <a:pt x="64388" y="323976"/>
                  </a:lnTo>
                  <a:lnTo>
                    <a:pt x="102240" y="323976"/>
                  </a:lnTo>
                  <a:lnTo>
                    <a:pt x="106807" y="319786"/>
                  </a:lnTo>
                  <a:lnTo>
                    <a:pt x="71177" y="306186"/>
                  </a:lnTo>
                  <a:close/>
                </a:path>
                <a:path w="182879" h="406400">
                  <a:moveTo>
                    <a:pt x="147320" y="0"/>
                  </a:moveTo>
                  <a:lnTo>
                    <a:pt x="35614" y="292612"/>
                  </a:lnTo>
                  <a:lnTo>
                    <a:pt x="71177" y="306186"/>
                  </a:lnTo>
                  <a:lnTo>
                    <a:pt x="182880" y="13462"/>
                  </a:lnTo>
                  <a:lnTo>
                    <a:pt x="147320" y="0"/>
                  </a:lnTo>
                  <a:close/>
                </a:path>
              </a:pathLst>
            </a:cu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70" name="object 70"/>
            <p:cNvPicPr/>
            <p:nvPr/>
          </p:nvPicPr>
          <p:blipFill>
            <a:blip r:embed="rId2" cstate="print">
              <a:biLevel thresh="75000"/>
            </a:blip>
            <a:stretch>
              <a:fillRect/>
            </a:stretch>
          </p:blipFill>
          <p:spPr>
            <a:xfrm>
              <a:off x="1720214" y="5749645"/>
              <a:ext cx="159766" cy="114084"/>
            </a:xfrm>
            <a:prstGeom prst="rect">
              <a:avLst/>
            </a:prstGeom>
          </p:spPr>
        </p:pic>
        <p:sp>
          <p:nvSpPr>
            <p:cNvPr id="71" name="object 71"/>
            <p:cNvSpPr/>
            <p:nvPr/>
          </p:nvSpPr>
          <p:spPr>
            <a:xfrm>
              <a:off x="1041653" y="5101590"/>
              <a:ext cx="0" cy="540385"/>
            </a:xfrm>
            <a:custGeom>
              <a:avLst/>
              <a:gdLst/>
              <a:ahLst/>
              <a:cxnLst/>
              <a:rect l="l" t="t" r="r" b="b"/>
              <a:pathLst>
                <a:path h="540385">
                  <a:moveTo>
                    <a:pt x="0" y="0"/>
                  </a:moveTo>
                  <a:lnTo>
                    <a:pt x="0" y="540004"/>
                  </a:lnTo>
                </a:path>
              </a:pathLst>
            </a:cu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wrap="square" lIns="0" tIns="0" rIns="0" bIns="0" rtlCol="0"/>
            <a:lstStyle/>
            <a:p>
              <a:endParaRPr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object 72"/>
            <p:cNvPicPr/>
            <p:nvPr/>
          </p:nvPicPr>
          <p:blipFill>
            <a:blip r:embed="rId3" cstate="print">
              <a:biLevel thresh="75000"/>
            </a:blip>
            <a:stretch>
              <a:fillRect/>
            </a:stretch>
          </p:blipFill>
          <p:spPr>
            <a:xfrm>
              <a:off x="1720849" y="4872354"/>
              <a:ext cx="171450" cy="114300"/>
            </a:xfrm>
            <a:prstGeom prst="rect">
              <a:avLst/>
            </a:prstGeom>
          </p:spPr>
        </p:pic>
        <p:sp>
          <p:nvSpPr>
            <p:cNvPr id="73" name="object 73"/>
            <p:cNvSpPr/>
            <p:nvPr/>
          </p:nvSpPr>
          <p:spPr>
            <a:xfrm>
              <a:off x="1879091" y="5519928"/>
              <a:ext cx="2778760" cy="556260"/>
            </a:xfrm>
            <a:custGeom>
              <a:avLst/>
              <a:gdLst/>
              <a:ahLst/>
              <a:cxnLst/>
              <a:rect l="l" t="t" r="r" b="b"/>
              <a:pathLst>
                <a:path w="2778760" h="556260">
                  <a:moveTo>
                    <a:pt x="2685542" y="0"/>
                  </a:moveTo>
                  <a:lnTo>
                    <a:pt x="92709" y="0"/>
                  </a:lnTo>
                  <a:lnTo>
                    <a:pt x="56632" y="7288"/>
                  </a:lnTo>
                  <a:lnTo>
                    <a:pt x="27162" y="27162"/>
                  </a:lnTo>
                  <a:lnTo>
                    <a:pt x="7288" y="56632"/>
                  </a:lnTo>
                  <a:lnTo>
                    <a:pt x="0" y="92710"/>
                  </a:lnTo>
                  <a:lnTo>
                    <a:pt x="0" y="463550"/>
                  </a:lnTo>
                  <a:lnTo>
                    <a:pt x="7288" y="499638"/>
                  </a:lnTo>
                  <a:lnTo>
                    <a:pt x="27162" y="529107"/>
                  </a:lnTo>
                  <a:lnTo>
                    <a:pt x="56632" y="548974"/>
                  </a:lnTo>
                  <a:lnTo>
                    <a:pt x="92709" y="556260"/>
                  </a:lnTo>
                  <a:lnTo>
                    <a:pt x="2685542" y="556260"/>
                  </a:lnTo>
                  <a:lnTo>
                    <a:pt x="2721619" y="548974"/>
                  </a:lnTo>
                  <a:lnTo>
                    <a:pt x="2751089" y="529107"/>
                  </a:lnTo>
                  <a:lnTo>
                    <a:pt x="2770963" y="499638"/>
                  </a:lnTo>
                  <a:lnTo>
                    <a:pt x="2778252" y="463550"/>
                  </a:lnTo>
                  <a:lnTo>
                    <a:pt x="2778252" y="92710"/>
                  </a:lnTo>
                  <a:lnTo>
                    <a:pt x="2770963" y="56632"/>
                  </a:lnTo>
                  <a:lnTo>
                    <a:pt x="2751089" y="27162"/>
                  </a:lnTo>
                  <a:lnTo>
                    <a:pt x="2721619" y="7288"/>
                  </a:lnTo>
                  <a:lnTo>
                    <a:pt x="2685542" y="0"/>
                  </a:lnTo>
                  <a:close/>
                </a:path>
              </a:pathLst>
            </a:cu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object 74"/>
            <p:cNvSpPr/>
            <p:nvPr/>
          </p:nvSpPr>
          <p:spPr>
            <a:xfrm>
              <a:off x="3473958" y="959358"/>
              <a:ext cx="1246505" cy="0"/>
            </a:xfrm>
            <a:custGeom>
              <a:avLst/>
              <a:gdLst/>
              <a:ahLst/>
              <a:cxnLst/>
              <a:rect l="l" t="t" r="r" b="b"/>
              <a:pathLst>
                <a:path w="1246504">
                  <a:moveTo>
                    <a:pt x="0" y="0"/>
                  </a:moveTo>
                  <a:lnTo>
                    <a:pt x="1246124" y="0"/>
                  </a:lnTo>
                </a:path>
              </a:pathLst>
            </a:cu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wrap="square" lIns="0" tIns="0" rIns="0" bIns="0" rtlCol="0"/>
            <a:lstStyle/>
            <a:p>
              <a:endParaRPr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object 5"/>
          <p:cNvSpPr/>
          <p:nvPr/>
        </p:nvSpPr>
        <p:spPr>
          <a:xfrm>
            <a:off x="919733" y="799338"/>
            <a:ext cx="2554605" cy="321945"/>
          </a:xfrm>
          <a:custGeom>
            <a:avLst/>
            <a:gdLst/>
            <a:ahLst/>
            <a:cxnLst/>
            <a:rect l="l" t="t" r="r" b="b"/>
            <a:pathLst>
              <a:path w="2554604" h="321944">
                <a:moveTo>
                  <a:pt x="0" y="53594"/>
                </a:moveTo>
                <a:lnTo>
                  <a:pt x="4211" y="32736"/>
                </a:lnTo>
                <a:lnTo>
                  <a:pt x="15695" y="15700"/>
                </a:lnTo>
                <a:lnTo>
                  <a:pt x="32730" y="4212"/>
                </a:lnTo>
                <a:lnTo>
                  <a:pt x="53593" y="0"/>
                </a:lnTo>
                <a:lnTo>
                  <a:pt x="2500629" y="0"/>
                </a:lnTo>
                <a:lnTo>
                  <a:pt x="2521487" y="4212"/>
                </a:lnTo>
                <a:lnTo>
                  <a:pt x="2538523" y="15700"/>
                </a:lnTo>
                <a:lnTo>
                  <a:pt x="2550011" y="32736"/>
                </a:lnTo>
                <a:lnTo>
                  <a:pt x="2554224" y="53594"/>
                </a:lnTo>
                <a:lnTo>
                  <a:pt x="2554224" y="267970"/>
                </a:lnTo>
                <a:lnTo>
                  <a:pt x="2550011" y="288827"/>
                </a:lnTo>
                <a:lnTo>
                  <a:pt x="2538523" y="305863"/>
                </a:lnTo>
                <a:lnTo>
                  <a:pt x="2521487" y="317351"/>
                </a:lnTo>
                <a:lnTo>
                  <a:pt x="2500629" y="321563"/>
                </a:lnTo>
                <a:lnTo>
                  <a:pt x="53593" y="321563"/>
                </a:lnTo>
                <a:lnTo>
                  <a:pt x="32730" y="317351"/>
                </a:lnTo>
                <a:lnTo>
                  <a:pt x="15695" y="305863"/>
                </a:lnTo>
                <a:lnTo>
                  <a:pt x="4211" y="288827"/>
                </a:lnTo>
                <a:lnTo>
                  <a:pt x="0" y="267970"/>
                </a:lnTo>
                <a:lnTo>
                  <a:pt x="0" y="53594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31289" y="827913"/>
            <a:ext cx="52895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Cliente</a:t>
            </a:r>
            <a:endParaRPr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720589" y="799338"/>
            <a:ext cx="2555875" cy="321945"/>
          </a:xfrm>
          <a:custGeom>
            <a:avLst/>
            <a:gdLst/>
            <a:ahLst/>
            <a:cxnLst/>
            <a:rect l="l" t="t" r="r" b="b"/>
            <a:pathLst>
              <a:path w="2555875" h="321944">
                <a:moveTo>
                  <a:pt x="0" y="53594"/>
                </a:moveTo>
                <a:lnTo>
                  <a:pt x="4212" y="32736"/>
                </a:lnTo>
                <a:lnTo>
                  <a:pt x="15700" y="15700"/>
                </a:lnTo>
                <a:lnTo>
                  <a:pt x="32736" y="4212"/>
                </a:lnTo>
                <a:lnTo>
                  <a:pt x="53594" y="0"/>
                </a:lnTo>
                <a:lnTo>
                  <a:pt x="2502154" y="0"/>
                </a:lnTo>
                <a:lnTo>
                  <a:pt x="2523011" y="4212"/>
                </a:lnTo>
                <a:lnTo>
                  <a:pt x="2540047" y="15700"/>
                </a:lnTo>
                <a:lnTo>
                  <a:pt x="2551535" y="32736"/>
                </a:lnTo>
                <a:lnTo>
                  <a:pt x="2555748" y="53594"/>
                </a:lnTo>
                <a:lnTo>
                  <a:pt x="2555748" y="267970"/>
                </a:lnTo>
                <a:lnTo>
                  <a:pt x="2551535" y="288827"/>
                </a:lnTo>
                <a:lnTo>
                  <a:pt x="2540047" y="305863"/>
                </a:lnTo>
                <a:lnTo>
                  <a:pt x="2523011" y="317351"/>
                </a:lnTo>
                <a:lnTo>
                  <a:pt x="2502154" y="321563"/>
                </a:lnTo>
                <a:lnTo>
                  <a:pt x="53594" y="321563"/>
                </a:lnTo>
                <a:lnTo>
                  <a:pt x="32736" y="317351"/>
                </a:lnTo>
                <a:lnTo>
                  <a:pt x="15700" y="305863"/>
                </a:lnTo>
                <a:lnTo>
                  <a:pt x="4212" y="288827"/>
                </a:lnTo>
                <a:lnTo>
                  <a:pt x="0" y="267970"/>
                </a:lnTo>
                <a:lnTo>
                  <a:pt x="0" y="53594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47208" y="827913"/>
            <a:ext cx="1519808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Servicio al Cliente</a:t>
            </a:r>
          </a:p>
        </p:txBody>
      </p:sp>
      <p:sp>
        <p:nvSpPr>
          <p:cNvPr id="13" name="object 13"/>
          <p:cNvSpPr/>
          <p:nvPr/>
        </p:nvSpPr>
        <p:spPr>
          <a:xfrm>
            <a:off x="8521446" y="799338"/>
            <a:ext cx="2555875" cy="321945"/>
          </a:xfrm>
          <a:custGeom>
            <a:avLst/>
            <a:gdLst/>
            <a:ahLst/>
            <a:cxnLst/>
            <a:rect l="l" t="t" r="r" b="b"/>
            <a:pathLst>
              <a:path w="2555875" h="321944">
                <a:moveTo>
                  <a:pt x="0" y="53594"/>
                </a:moveTo>
                <a:lnTo>
                  <a:pt x="4212" y="32736"/>
                </a:lnTo>
                <a:lnTo>
                  <a:pt x="15700" y="15700"/>
                </a:lnTo>
                <a:lnTo>
                  <a:pt x="32736" y="4212"/>
                </a:lnTo>
                <a:lnTo>
                  <a:pt x="53594" y="0"/>
                </a:lnTo>
                <a:lnTo>
                  <a:pt x="2502154" y="0"/>
                </a:lnTo>
                <a:lnTo>
                  <a:pt x="2523011" y="4212"/>
                </a:lnTo>
                <a:lnTo>
                  <a:pt x="2540047" y="15700"/>
                </a:lnTo>
                <a:lnTo>
                  <a:pt x="2551535" y="32736"/>
                </a:lnTo>
                <a:lnTo>
                  <a:pt x="2555748" y="53594"/>
                </a:lnTo>
                <a:lnTo>
                  <a:pt x="2555748" y="267970"/>
                </a:lnTo>
                <a:lnTo>
                  <a:pt x="2551535" y="288827"/>
                </a:lnTo>
                <a:lnTo>
                  <a:pt x="2540047" y="305863"/>
                </a:lnTo>
                <a:lnTo>
                  <a:pt x="2523011" y="317351"/>
                </a:lnTo>
                <a:lnTo>
                  <a:pt x="2502154" y="321563"/>
                </a:lnTo>
                <a:lnTo>
                  <a:pt x="53594" y="321563"/>
                </a:lnTo>
                <a:lnTo>
                  <a:pt x="32736" y="317351"/>
                </a:lnTo>
                <a:lnTo>
                  <a:pt x="15700" y="305863"/>
                </a:lnTo>
                <a:lnTo>
                  <a:pt x="4212" y="288827"/>
                </a:lnTo>
                <a:lnTo>
                  <a:pt x="0" y="267970"/>
                </a:lnTo>
                <a:lnTo>
                  <a:pt x="0" y="53594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110852" y="827913"/>
            <a:ext cx="1557147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Atención al Cliente</a:t>
            </a:r>
          </a:p>
        </p:txBody>
      </p:sp>
      <p:grpSp>
        <p:nvGrpSpPr>
          <p:cNvPr id="15" name="object 15"/>
          <p:cNvGrpSpPr/>
          <p:nvPr/>
        </p:nvGrpSpPr>
        <p:grpSpPr>
          <a:xfrm>
            <a:off x="819911" y="457962"/>
            <a:ext cx="7133589" cy="4636642"/>
            <a:chOff x="819911" y="457962"/>
            <a:chExt cx="7133589" cy="4636642"/>
          </a:xfrm>
        </p:grpSpPr>
        <p:sp>
          <p:nvSpPr>
            <p:cNvPr id="17" name="object 17"/>
            <p:cNvSpPr/>
            <p:nvPr/>
          </p:nvSpPr>
          <p:spPr>
            <a:xfrm>
              <a:off x="2139696" y="930401"/>
              <a:ext cx="5767070" cy="1565910"/>
            </a:xfrm>
            <a:custGeom>
              <a:avLst/>
              <a:gdLst/>
              <a:ahLst/>
              <a:cxnLst/>
              <a:rect l="l" t="t" r="r" b="b"/>
              <a:pathLst>
                <a:path w="5767070" h="1565910">
                  <a:moveTo>
                    <a:pt x="114300" y="394462"/>
                  </a:moveTo>
                  <a:lnTo>
                    <a:pt x="76200" y="394462"/>
                  </a:lnTo>
                  <a:lnTo>
                    <a:pt x="76200" y="190500"/>
                  </a:lnTo>
                  <a:lnTo>
                    <a:pt x="38100" y="190500"/>
                  </a:lnTo>
                  <a:lnTo>
                    <a:pt x="38100" y="394462"/>
                  </a:lnTo>
                  <a:lnTo>
                    <a:pt x="0" y="394462"/>
                  </a:lnTo>
                  <a:lnTo>
                    <a:pt x="57150" y="508762"/>
                  </a:lnTo>
                  <a:lnTo>
                    <a:pt x="104775" y="413512"/>
                  </a:lnTo>
                  <a:lnTo>
                    <a:pt x="114300" y="394462"/>
                  </a:lnTo>
                  <a:close/>
                </a:path>
                <a:path w="5767070" h="1565910">
                  <a:moveTo>
                    <a:pt x="5766816" y="1451102"/>
                  </a:moveTo>
                  <a:lnTo>
                    <a:pt x="5728716" y="1451102"/>
                  </a:lnTo>
                  <a:lnTo>
                    <a:pt x="5728716" y="0"/>
                  </a:lnTo>
                  <a:lnTo>
                    <a:pt x="5690616" y="0"/>
                  </a:lnTo>
                  <a:lnTo>
                    <a:pt x="5690616" y="1451102"/>
                  </a:lnTo>
                  <a:lnTo>
                    <a:pt x="5652516" y="1451102"/>
                  </a:lnTo>
                  <a:lnTo>
                    <a:pt x="5709666" y="1565402"/>
                  </a:lnTo>
                  <a:lnTo>
                    <a:pt x="5757291" y="1470152"/>
                  </a:lnTo>
                  <a:lnTo>
                    <a:pt x="5766816" y="1451102"/>
                  </a:lnTo>
                  <a:close/>
                </a:path>
              </a:pathLst>
            </a:cu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5997702" y="457962"/>
              <a:ext cx="0" cy="340995"/>
            </a:xfrm>
            <a:custGeom>
              <a:avLst/>
              <a:gdLst/>
              <a:ahLst/>
              <a:cxnLst/>
              <a:rect l="l" t="t" r="r" b="b"/>
              <a:pathLst>
                <a:path h="340995">
                  <a:moveTo>
                    <a:pt x="0" y="0"/>
                  </a:moveTo>
                  <a:lnTo>
                    <a:pt x="0" y="340613"/>
                  </a:lnTo>
                </a:path>
              </a:pathLst>
            </a:cu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wrap="square" lIns="0" tIns="0" rIns="0" bIns="0" rtlCol="0"/>
            <a:lstStyle/>
            <a:p>
              <a:endParaRPr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819911" y="1438656"/>
              <a:ext cx="2752725" cy="989330"/>
            </a:xfrm>
            <a:custGeom>
              <a:avLst/>
              <a:gdLst/>
              <a:ahLst/>
              <a:cxnLst/>
              <a:rect l="l" t="t" r="r" b="b"/>
              <a:pathLst>
                <a:path w="2752725" h="989330">
                  <a:moveTo>
                    <a:pt x="0" y="989076"/>
                  </a:moveTo>
                  <a:lnTo>
                    <a:pt x="247269" y="0"/>
                  </a:lnTo>
                  <a:lnTo>
                    <a:pt x="2505075" y="0"/>
                  </a:lnTo>
                  <a:lnTo>
                    <a:pt x="2752343" y="989076"/>
                  </a:lnTo>
                  <a:lnTo>
                    <a:pt x="0" y="989076"/>
                  </a:ln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7830311" y="2783204"/>
              <a:ext cx="123189" cy="2311400"/>
            </a:xfrm>
            <a:custGeom>
              <a:avLst/>
              <a:gdLst/>
              <a:ahLst/>
              <a:cxnLst/>
              <a:rect l="l" t="t" r="r" b="b"/>
              <a:pathLst>
                <a:path w="123190" h="2311400">
                  <a:moveTo>
                    <a:pt x="47088" y="2197438"/>
                  </a:moveTo>
                  <a:lnTo>
                    <a:pt x="9017" y="2198243"/>
                  </a:lnTo>
                  <a:lnTo>
                    <a:pt x="68580" y="2311400"/>
                  </a:lnTo>
                  <a:lnTo>
                    <a:pt x="113408" y="2216531"/>
                  </a:lnTo>
                  <a:lnTo>
                    <a:pt x="47498" y="2216531"/>
                  </a:lnTo>
                  <a:lnTo>
                    <a:pt x="47088" y="2197438"/>
                  </a:lnTo>
                  <a:close/>
                </a:path>
                <a:path w="123190" h="2311400">
                  <a:moveTo>
                    <a:pt x="123190" y="2195830"/>
                  </a:moveTo>
                  <a:lnTo>
                    <a:pt x="47088" y="2197438"/>
                  </a:lnTo>
                  <a:lnTo>
                    <a:pt x="47498" y="2216531"/>
                  </a:lnTo>
                  <a:lnTo>
                    <a:pt x="85598" y="2215769"/>
                  </a:lnTo>
                  <a:lnTo>
                    <a:pt x="85187" y="2196633"/>
                  </a:lnTo>
                  <a:lnTo>
                    <a:pt x="122810" y="2196633"/>
                  </a:lnTo>
                  <a:lnTo>
                    <a:pt x="123190" y="2195830"/>
                  </a:lnTo>
                  <a:close/>
                </a:path>
                <a:path w="123190" h="2311400">
                  <a:moveTo>
                    <a:pt x="122810" y="2196633"/>
                  </a:moveTo>
                  <a:lnTo>
                    <a:pt x="85187" y="2196633"/>
                  </a:lnTo>
                  <a:lnTo>
                    <a:pt x="85598" y="2215769"/>
                  </a:lnTo>
                  <a:lnTo>
                    <a:pt x="47498" y="2216531"/>
                  </a:lnTo>
                  <a:lnTo>
                    <a:pt x="113408" y="2216531"/>
                  </a:lnTo>
                  <a:lnTo>
                    <a:pt x="122810" y="2196633"/>
                  </a:lnTo>
                  <a:close/>
                </a:path>
                <a:path w="123190" h="2311400">
                  <a:moveTo>
                    <a:pt x="38100" y="0"/>
                  </a:moveTo>
                  <a:lnTo>
                    <a:pt x="0" y="762"/>
                  </a:lnTo>
                  <a:lnTo>
                    <a:pt x="47088" y="2197438"/>
                  </a:lnTo>
                  <a:lnTo>
                    <a:pt x="85187" y="2196633"/>
                  </a:lnTo>
                  <a:lnTo>
                    <a:pt x="38100" y="0"/>
                  </a:lnTo>
                  <a:close/>
                </a:path>
              </a:pathLst>
            </a:cu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1076045" y="1446403"/>
            <a:ext cx="223837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 que utiliza o adquiere, de  manera frecuente u ocasional, los  servicios o productos que pone a su  disposición un profesional, un  comercio o una empresa.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620767" y="1421891"/>
            <a:ext cx="2753995" cy="1005840"/>
          </a:xfrm>
          <a:custGeom>
            <a:avLst/>
            <a:gdLst/>
            <a:ahLst/>
            <a:cxnLst/>
            <a:rect l="l" t="t" r="r" b="b"/>
            <a:pathLst>
              <a:path w="2753995" h="1005839">
                <a:moveTo>
                  <a:pt x="0" y="1005840"/>
                </a:moveTo>
                <a:lnTo>
                  <a:pt x="251460" y="0"/>
                </a:lnTo>
                <a:lnTo>
                  <a:pt x="2502408" y="0"/>
                </a:lnTo>
                <a:lnTo>
                  <a:pt x="2753867" y="1005840"/>
                </a:lnTo>
                <a:lnTo>
                  <a:pt x="0" y="1005840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70196" y="1446403"/>
            <a:ext cx="225552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el conjunto de estrategias  diseñas para satisfacer, mejor que  sus competidores, las necesidades y  expectativas de sus clientes  externos.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5940552" y="1120901"/>
            <a:ext cx="5235067" cy="1307212"/>
            <a:chOff x="5940552" y="1120901"/>
            <a:chExt cx="5235067" cy="1307212"/>
          </a:xfrm>
        </p:grpSpPr>
        <p:sp>
          <p:nvSpPr>
            <p:cNvPr id="27" name="object 27"/>
            <p:cNvSpPr/>
            <p:nvPr/>
          </p:nvSpPr>
          <p:spPr>
            <a:xfrm>
              <a:off x="5940552" y="1120901"/>
              <a:ext cx="3915410" cy="328930"/>
            </a:xfrm>
            <a:custGeom>
              <a:avLst/>
              <a:gdLst/>
              <a:ahLst/>
              <a:cxnLst/>
              <a:rect l="l" t="t" r="r" b="b"/>
              <a:pathLst>
                <a:path w="3915409" h="328930">
                  <a:moveTo>
                    <a:pt x="114300" y="201041"/>
                  </a:moveTo>
                  <a:lnTo>
                    <a:pt x="76200" y="201041"/>
                  </a:lnTo>
                  <a:lnTo>
                    <a:pt x="76200" y="0"/>
                  </a:lnTo>
                  <a:lnTo>
                    <a:pt x="38100" y="0"/>
                  </a:lnTo>
                  <a:lnTo>
                    <a:pt x="38100" y="201041"/>
                  </a:lnTo>
                  <a:lnTo>
                    <a:pt x="0" y="201041"/>
                  </a:lnTo>
                  <a:lnTo>
                    <a:pt x="57150" y="315341"/>
                  </a:lnTo>
                  <a:lnTo>
                    <a:pt x="104775" y="220091"/>
                  </a:lnTo>
                  <a:lnTo>
                    <a:pt x="114300" y="201041"/>
                  </a:lnTo>
                  <a:close/>
                </a:path>
                <a:path w="3915409" h="328930">
                  <a:moveTo>
                    <a:pt x="3915156" y="214503"/>
                  </a:moveTo>
                  <a:lnTo>
                    <a:pt x="3877056" y="214503"/>
                  </a:lnTo>
                  <a:lnTo>
                    <a:pt x="3877056" y="0"/>
                  </a:lnTo>
                  <a:lnTo>
                    <a:pt x="3838956" y="0"/>
                  </a:lnTo>
                  <a:lnTo>
                    <a:pt x="3838956" y="214503"/>
                  </a:lnTo>
                  <a:lnTo>
                    <a:pt x="3800856" y="214503"/>
                  </a:lnTo>
                  <a:lnTo>
                    <a:pt x="3858006" y="328803"/>
                  </a:lnTo>
                  <a:lnTo>
                    <a:pt x="3905631" y="233553"/>
                  </a:lnTo>
                  <a:lnTo>
                    <a:pt x="3915156" y="214503"/>
                  </a:lnTo>
                  <a:close/>
                </a:path>
              </a:pathLst>
            </a:cu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object 29"/>
            <p:cNvSpPr/>
            <p:nvPr/>
          </p:nvSpPr>
          <p:spPr>
            <a:xfrm>
              <a:off x="8421624" y="1435608"/>
              <a:ext cx="2753995" cy="992505"/>
            </a:xfrm>
            <a:custGeom>
              <a:avLst/>
              <a:gdLst/>
              <a:ahLst/>
              <a:cxnLst/>
              <a:rect l="l" t="t" r="r" b="b"/>
              <a:pathLst>
                <a:path w="2753995" h="992505">
                  <a:moveTo>
                    <a:pt x="0" y="992124"/>
                  </a:moveTo>
                  <a:lnTo>
                    <a:pt x="248030" y="0"/>
                  </a:lnTo>
                  <a:lnTo>
                    <a:pt x="2505836" y="0"/>
                  </a:lnTo>
                  <a:lnTo>
                    <a:pt x="2753868" y="992124"/>
                  </a:lnTo>
                  <a:lnTo>
                    <a:pt x="0" y="992124"/>
                  </a:ln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8701278" y="1446403"/>
            <a:ext cx="219456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05" algn="ct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Consiste en la gestión que realiza  cada trabajador que tiene contacto  con el cliente, para brindar  asesoramiento y soluciones de  calidad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592074" y="2448305"/>
            <a:ext cx="1709039" cy="609727"/>
            <a:chOff x="592074" y="2448305"/>
            <a:chExt cx="1709039" cy="609727"/>
          </a:xfrm>
        </p:grpSpPr>
        <p:sp>
          <p:nvSpPr>
            <p:cNvPr id="32" name="object 32"/>
            <p:cNvSpPr/>
            <p:nvPr/>
          </p:nvSpPr>
          <p:spPr>
            <a:xfrm>
              <a:off x="1207008" y="2448305"/>
              <a:ext cx="1094105" cy="505459"/>
            </a:xfrm>
            <a:custGeom>
              <a:avLst/>
              <a:gdLst/>
              <a:ahLst/>
              <a:cxnLst/>
              <a:rect l="l" t="t" r="r" b="b"/>
              <a:pathLst>
                <a:path w="1094105" h="505460">
                  <a:moveTo>
                    <a:pt x="114300" y="171958"/>
                  </a:moveTo>
                  <a:lnTo>
                    <a:pt x="76200" y="171958"/>
                  </a:lnTo>
                  <a:lnTo>
                    <a:pt x="76200" y="0"/>
                  </a:lnTo>
                  <a:lnTo>
                    <a:pt x="38100" y="0"/>
                  </a:lnTo>
                  <a:lnTo>
                    <a:pt x="38100" y="171958"/>
                  </a:lnTo>
                  <a:lnTo>
                    <a:pt x="0" y="171958"/>
                  </a:lnTo>
                  <a:lnTo>
                    <a:pt x="57150" y="286258"/>
                  </a:lnTo>
                  <a:lnTo>
                    <a:pt x="104775" y="191008"/>
                  </a:lnTo>
                  <a:lnTo>
                    <a:pt x="114300" y="171958"/>
                  </a:lnTo>
                  <a:close/>
                </a:path>
                <a:path w="1094105" h="505460">
                  <a:moveTo>
                    <a:pt x="1093724" y="448056"/>
                  </a:moveTo>
                  <a:lnTo>
                    <a:pt x="1055624" y="429006"/>
                  </a:lnTo>
                  <a:lnTo>
                    <a:pt x="979424" y="390906"/>
                  </a:lnTo>
                  <a:lnTo>
                    <a:pt x="979424" y="429006"/>
                  </a:lnTo>
                  <a:lnTo>
                    <a:pt x="730758" y="429006"/>
                  </a:lnTo>
                  <a:lnTo>
                    <a:pt x="730758" y="467106"/>
                  </a:lnTo>
                  <a:lnTo>
                    <a:pt x="979424" y="467106"/>
                  </a:lnTo>
                  <a:lnTo>
                    <a:pt x="979424" y="505206"/>
                  </a:lnTo>
                  <a:lnTo>
                    <a:pt x="1055624" y="467106"/>
                  </a:lnTo>
                  <a:lnTo>
                    <a:pt x="1093724" y="448056"/>
                  </a:lnTo>
                  <a:close/>
                </a:path>
              </a:pathLst>
            </a:cu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object 34"/>
            <p:cNvSpPr/>
            <p:nvPr/>
          </p:nvSpPr>
          <p:spPr>
            <a:xfrm>
              <a:off x="592074" y="2734817"/>
              <a:ext cx="1346200" cy="323215"/>
            </a:xfrm>
            <a:custGeom>
              <a:avLst/>
              <a:gdLst/>
              <a:ahLst/>
              <a:cxnLst/>
              <a:rect l="l" t="t" r="r" b="b"/>
              <a:pathLst>
                <a:path w="1346200" h="323214">
                  <a:moveTo>
                    <a:pt x="0" y="53848"/>
                  </a:moveTo>
                  <a:lnTo>
                    <a:pt x="4231" y="32896"/>
                  </a:lnTo>
                  <a:lnTo>
                    <a:pt x="15770" y="15779"/>
                  </a:lnTo>
                  <a:lnTo>
                    <a:pt x="32886" y="4234"/>
                  </a:lnTo>
                  <a:lnTo>
                    <a:pt x="53848" y="0"/>
                  </a:lnTo>
                  <a:lnTo>
                    <a:pt x="1291844" y="0"/>
                  </a:lnTo>
                  <a:lnTo>
                    <a:pt x="1312795" y="4234"/>
                  </a:lnTo>
                  <a:lnTo>
                    <a:pt x="1329912" y="15779"/>
                  </a:lnTo>
                  <a:lnTo>
                    <a:pt x="1341457" y="32896"/>
                  </a:lnTo>
                  <a:lnTo>
                    <a:pt x="1345692" y="53848"/>
                  </a:lnTo>
                  <a:lnTo>
                    <a:pt x="1345692" y="269240"/>
                  </a:lnTo>
                  <a:lnTo>
                    <a:pt x="1341457" y="290191"/>
                  </a:lnTo>
                  <a:lnTo>
                    <a:pt x="1329912" y="307308"/>
                  </a:lnTo>
                  <a:lnTo>
                    <a:pt x="1312795" y="318853"/>
                  </a:lnTo>
                  <a:lnTo>
                    <a:pt x="1291844" y="323088"/>
                  </a:lnTo>
                  <a:lnTo>
                    <a:pt x="53848" y="323088"/>
                  </a:lnTo>
                  <a:lnTo>
                    <a:pt x="32886" y="318853"/>
                  </a:lnTo>
                  <a:lnTo>
                    <a:pt x="15770" y="307308"/>
                  </a:lnTo>
                  <a:lnTo>
                    <a:pt x="4231" y="290191"/>
                  </a:lnTo>
                  <a:lnTo>
                    <a:pt x="0" y="269240"/>
                  </a:lnTo>
                  <a:lnTo>
                    <a:pt x="0" y="53848"/>
                  </a:ln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789838" y="2782570"/>
            <a:ext cx="94869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Cliente Interno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93598" y="3202685"/>
            <a:ext cx="1358265" cy="321945"/>
          </a:xfrm>
          <a:custGeom>
            <a:avLst/>
            <a:gdLst/>
            <a:ahLst/>
            <a:cxnLst/>
            <a:rect l="l" t="t" r="r" b="b"/>
            <a:pathLst>
              <a:path w="1358264" h="321945">
                <a:moveTo>
                  <a:pt x="0" y="53593"/>
                </a:moveTo>
                <a:lnTo>
                  <a:pt x="4211" y="32736"/>
                </a:lnTo>
                <a:lnTo>
                  <a:pt x="15695" y="15700"/>
                </a:lnTo>
                <a:lnTo>
                  <a:pt x="32730" y="4212"/>
                </a:lnTo>
                <a:lnTo>
                  <a:pt x="53593" y="0"/>
                </a:lnTo>
                <a:lnTo>
                  <a:pt x="1304289" y="0"/>
                </a:lnTo>
                <a:lnTo>
                  <a:pt x="1325147" y="4212"/>
                </a:lnTo>
                <a:lnTo>
                  <a:pt x="1342183" y="15700"/>
                </a:lnTo>
                <a:lnTo>
                  <a:pt x="1353671" y="32736"/>
                </a:lnTo>
                <a:lnTo>
                  <a:pt x="1357883" y="53593"/>
                </a:lnTo>
                <a:lnTo>
                  <a:pt x="1357883" y="267969"/>
                </a:lnTo>
                <a:lnTo>
                  <a:pt x="1353671" y="288827"/>
                </a:lnTo>
                <a:lnTo>
                  <a:pt x="1342183" y="305863"/>
                </a:lnTo>
                <a:lnTo>
                  <a:pt x="1325147" y="317351"/>
                </a:lnTo>
                <a:lnTo>
                  <a:pt x="1304289" y="321563"/>
                </a:lnTo>
                <a:lnTo>
                  <a:pt x="53593" y="321563"/>
                </a:lnTo>
                <a:lnTo>
                  <a:pt x="32730" y="317351"/>
                </a:lnTo>
                <a:lnTo>
                  <a:pt x="15695" y="305863"/>
                </a:lnTo>
                <a:lnTo>
                  <a:pt x="4211" y="288827"/>
                </a:lnTo>
                <a:lnTo>
                  <a:pt x="0" y="267969"/>
                </a:lnTo>
                <a:lnTo>
                  <a:pt x="0" y="53593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85266" y="3250184"/>
            <a:ext cx="115300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Cliente Externo</a:t>
            </a:r>
          </a:p>
        </p:txBody>
      </p:sp>
      <p:grpSp>
        <p:nvGrpSpPr>
          <p:cNvPr id="40" name="object 40"/>
          <p:cNvGrpSpPr/>
          <p:nvPr/>
        </p:nvGrpSpPr>
        <p:grpSpPr>
          <a:xfrm>
            <a:off x="1264158" y="2618232"/>
            <a:ext cx="2527808" cy="583819"/>
            <a:chOff x="1264158" y="2618232"/>
            <a:chExt cx="2527808" cy="583819"/>
          </a:xfrm>
        </p:grpSpPr>
        <p:sp>
          <p:nvSpPr>
            <p:cNvPr id="41" name="object 41"/>
            <p:cNvSpPr/>
            <p:nvPr/>
          </p:nvSpPr>
          <p:spPr>
            <a:xfrm>
              <a:off x="1264158" y="3057906"/>
              <a:ext cx="0" cy="144145"/>
            </a:xfrm>
            <a:custGeom>
              <a:avLst/>
              <a:gdLst/>
              <a:ahLst/>
              <a:cxnLst/>
              <a:rect l="l" t="t" r="r" b="b"/>
              <a:pathLst>
                <a:path h="144144">
                  <a:moveTo>
                    <a:pt x="0" y="0"/>
                  </a:moveTo>
                  <a:lnTo>
                    <a:pt x="0" y="144018"/>
                  </a:lnTo>
                </a:path>
              </a:pathLst>
            </a:cu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wrap="square" lIns="0" tIns="0" rIns="0" bIns="0" rtlCol="0"/>
            <a:lstStyle/>
            <a:p>
              <a:endParaRPr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object 43"/>
            <p:cNvSpPr/>
            <p:nvPr/>
          </p:nvSpPr>
          <p:spPr>
            <a:xfrm>
              <a:off x="2299716" y="2618232"/>
              <a:ext cx="1492250" cy="553720"/>
            </a:xfrm>
            <a:custGeom>
              <a:avLst/>
              <a:gdLst/>
              <a:ahLst/>
              <a:cxnLst/>
              <a:rect l="l" t="t" r="r" b="b"/>
              <a:pathLst>
                <a:path w="1492250" h="553719">
                  <a:moveTo>
                    <a:pt x="0" y="92201"/>
                  </a:moveTo>
                  <a:lnTo>
                    <a:pt x="7244" y="56310"/>
                  </a:lnTo>
                  <a:lnTo>
                    <a:pt x="27003" y="27003"/>
                  </a:lnTo>
                  <a:lnTo>
                    <a:pt x="56310" y="7244"/>
                  </a:lnTo>
                  <a:lnTo>
                    <a:pt x="92201" y="0"/>
                  </a:lnTo>
                  <a:lnTo>
                    <a:pt x="1399794" y="0"/>
                  </a:lnTo>
                  <a:lnTo>
                    <a:pt x="1435685" y="7244"/>
                  </a:lnTo>
                  <a:lnTo>
                    <a:pt x="1464992" y="27003"/>
                  </a:lnTo>
                  <a:lnTo>
                    <a:pt x="1484751" y="56310"/>
                  </a:lnTo>
                  <a:lnTo>
                    <a:pt x="1491995" y="92201"/>
                  </a:lnTo>
                  <a:lnTo>
                    <a:pt x="1491995" y="461009"/>
                  </a:lnTo>
                  <a:lnTo>
                    <a:pt x="1484751" y="496901"/>
                  </a:lnTo>
                  <a:lnTo>
                    <a:pt x="1464992" y="526208"/>
                  </a:lnTo>
                  <a:lnTo>
                    <a:pt x="1435685" y="545967"/>
                  </a:lnTo>
                  <a:lnTo>
                    <a:pt x="1399794" y="553212"/>
                  </a:lnTo>
                  <a:lnTo>
                    <a:pt x="92201" y="553212"/>
                  </a:lnTo>
                  <a:lnTo>
                    <a:pt x="56310" y="545967"/>
                  </a:lnTo>
                  <a:lnTo>
                    <a:pt x="27003" y="526208"/>
                  </a:lnTo>
                  <a:lnTo>
                    <a:pt x="7244" y="496901"/>
                  </a:lnTo>
                  <a:lnTo>
                    <a:pt x="0" y="461009"/>
                  </a:lnTo>
                  <a:lnTo>
                    <a:pt x="0" y="92201"/>
                  </a:ln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2414777" y="2691129"/>
            <a:ext cx="12630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16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Aquellos que hacen  parte de la empresa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214884" y="3524250"/>
            <a:ext cx="2085339" cy="830199"/>
            <a:chOff x="214884" y="3524250"/>
            <a:chExt cx="2085339" cy="830199"/>
          </a:xfrm>
        </p:grpSpPr>
        <p:pic>
          <p:nvPicPr>
            <p:cNvPr id="46" name="object 46"/>
            <p:cNvPicPr/>
            <p:nvPr/>
          </p:nvPicPr>
          <p:blipFill>
            <a:blip r:embed="rId4" cstate="print">
              <a:biLevel thresh="75000"/>
            </a:blip>
            <a:stretch>
              <a:fillRect/>
            </a:stretch>
          </p:blipFill>
          <p:spPr>
            <a:xfrm>
              <a:off x="1200911" y="3524250"/>
              <a:ext cx="114300" cy="203454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214884" y="3727704"/>
              <a:ext cx="2085339" cy="626745"/>
            </a:xfrm>
            <a:custGeom>
              <a:avLst/>
              <a:gdLst/>
              <a:ahLst/>
              <a:cxnLst/>
              <a:rect l="l" t="t" r="r" b="b"/>
              <a:pathLst>
                <a:path w="2085339" h="626745">
                  <a:moveTo>
                    <a:pt x="0" y="104394"/>
                  </a:moveTo>
                  <a:lnTo>
                    <a:pt x="8203" y="63757"/>
                  </a:lnTo>
                  <a:lnTo>
                    <a:pt x="30575" y="30575"/>
                  </a:lnTo>
                  <a:lnTo>
                    <a:pt x="63757" y="8203"/>
                  </a:lnTo>
                  <a:lnTo>
                    <a:pt x="104393" y="0"/>
                  </a:lnTo>
                  <a:lnTo>
                    <a:pt x="1980438" y="0"/>
                  </a:lnTo>
                  <a:lnTo>
                    <a:pt x="2021074" y="8203"/>
                  </a:lnTo>
                  <a:lnTo>
                    <a:pt x="2054256" y="30575"/>
                  </a:lnTo>
                  <a:lnTo>
                    <a:pt x="2076628" y="63757"/>
                  </a:lnTo>
                  <a:lnTo>
                    <a:pt x="2084832" y="104394"/>
                  </a:lnTo>
                  <a:lnTo>
                    <a:pt x="2084832" y="521970"/>
                  </a:lnTo>
                  <a:lnTo>
                    <a:pt x="2076628" y="562606"/>
                  </a:lnTo>
                  <a:lnTo>
                    <a:pt x="2054256" y="595788"/>
                  </a:lnTo>
                  <a:lnTo>
                    <a:pt x="2021074" y="618160"/>
                  </a:lnTo>
                  <a:lnTo>
                    <a:pt x="1980438" y="626364"/>
                  </a:lnTo>
                  <a:lnTo>
                    <a:pt x="104393" y="626364"/>
                  </a:lnTo>
                  <a:lnTo>
                    <a:pt x="63757" y="618160"/>
                  </a:lnTo>
                  <a:lnTo>
                    <a:pt x="30575" y="595788"/>
                  </a:lnTo>
                  <a:lnTo>
                    <a:pt x="8203" y="562606"/>
                  </a:lnTo>
                  <a:lnTo>
                    <a:pt x="0" y="521970"/>
                  </a:lnTo>
                  <a:lnTo>
                    <a:pt x="0" y="104394"/>
                  </a:ln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349097" y="3836923"/>
            <a:ext cx="18129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0" marR="5080" indent="-299085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Aquellos que buscan nuestro  servicio o producto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361950" y="2421382"/>
            <a:ext cx="9608184" cy="2671191"/>
            <a:chOff x="361950" y="2421382"/>
            <a:chExt cx="9608184" cy="2671191"/>
          </a:xfrm>
        </p:grpSpPr>
        <p:sp>
          <p:nvSpPr>
            <p:cNvPr id="51" name="object 51"/>
            <p:cNvSpPr/>
            <p:nvPr/>
          </p:nvSpPr>
          <p:spPr>
            <a:xfrm>
              <a:off x="9780904" y="2421382"/>
              <a:ext cx="189230" cy="407034"/>
            </a:xfrm>
            <a:custGeom>
              <a:avLst/>
              <a:gdLst/>
              <a:ahLst/>
              <a:cxnLst/>
              <a:rect l="l" t="t" r="r" b="b"/>
              <a:pathLst>
                <a:path w="189229" h="407035">
                  <a:moveTo>
                    <a:pt x="118592" y="308069"/>
                  </a:moveTo>
                  <a:lnTo>
                    <a:pt x="83312" y="322325"/>
                  </a:lnTo>
                  <a:lnTo>
                    <a:pt x="179070" y="406907"/>
                  </a:lnTo>
                  <a:lnTo>
                    <a:pt x="185542" y="325754"/>
                  </a:lnTo>
                  <a:lnTo>
                    <a:pt x="125729" y="325754"/>
                  </a:lnTo>
                  <a:lnTo>
                    <a:pt x="118592" y="308069"/>
                  </a:lnTo>
                  <a:close/>
                </a:path>
                <a:path w="189229" h="407035">
                  <a:moveTo>
                    <a:pt x="153883" y="293809"/>
                  </a:moveTo>
                  <a:lnTo>
                    <a:pt x="118592" y="308069"/>
                  </a:lnTo>
                  <a:lnTo>
                    <a:pt x="125729" y="325754"/>
                  </a:lnTo>
                  <a:lnTo>
                    <a:pt x="161036" y="311530"/>
                  </a:lnTo>
                  <a:lnTo>
                    <a:pt x="153883" y="293809"/>
                  </a:lnTo>
                  <a:close/>
                </a:path>
                <a:path w="189229" h="407035">
                  <a:moveTo>
                    <a:pt x="189229" y="279526"/>
                  </a:moveTo>
                  <a:lnTo>
                    <a:pt x="153883" y="293809"/>
                  </a:lnTo>
                  <a:lnTo>
                    <a:pt x="161036" y="311530"/>
                  </a:lnTo>
                  <a:lnTo>
                    <a:pt x="125729" y="325754"/>
                  </a:lnTo>
                  <a:lnTo>
                    <a:pt x="185542" y="325754"/>
                  </a:lnTo>
                  <a:lnTo>
                    <a:pt x="189229" y="279526"/>
                  </a:lnTo>
                  <a:close/>
                </a:path>
                <a:path w="189229" h="407035">
                  <a:moveTo>
                    <a:pt x="35305" y="0"/>
                  </a:moveTo>
                  <a:lnTo>
                    <a:pt x="0" y="14223"/>
                  </a:lnTo>
                  <a:lnTo>
                    <a:pt x="118592" y="308069"/>
                  </a:lnTo>
                  <a:lnTo>
                    <a:pt x="153883" y="293809"/>
                  </a:lnTo>
                  <a:lnTo>
                    <a:pt x="35305" y="0"/>
                  </a:lnTo>
                  <a:close/>
                </a:path>
              </a:pathLst>
            </a:cu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object 53"/>
            <p:cNvSpPr/>
            <p:nvPr/>
          </p:nvSpPr>
          <p:spPr>
            <a:xfrm>
              <a:off x="361950" y="4769358"/>
              <a:ext cx="1359535" cy="323215"/>
            </a:xfrm>
            <a:custGeom>
              <a:avLst/>
              <a:gdLst/>
              <a:ahLst/>
              <a:cxnLst/>
              <a:rect l="l" t="t" r="r" b="b"/>
              <a:pathLst>
                <a:path w="1359535" h="323214">
                  <a:moveTo>
                    <a:pt x="0" y="53848"/>
                  </a:moveTo>
                  <a:lnTo>
                    <a:pt x="4231" y="32896"/>
                  </a:lnTo>
                  <a:lnTo>
                    <a:pt x="15770" y="15779"/>
                  </a:lnTo>
                  <a:lnTo>
                    <a:pt x="32886" y="4234"/>
                  </a:lnTo>
                  <a:lnTo>
                    <a:pt x="53848" y="0"/>
                  </a:lnTo>
                  <a:lnTo>
                    <a:pt x="1305560" y="0"/>
                  </a:lnTo>
                  <a:lnTo>
                    <a:pt x="1326511" y="4234"/>
                  </a:lnTo>
                  <a:lnTo>
                    <a:pt x="1343628" y="15779"/>
                  </a:lnTo>
                  <a:lnTo>
                    <a:pt x="1355173" y="32896"/>
                  </a:lnTo>
                  <a:lnTo>
                    <a:pt x="1359408" y="53848"/>
                  </a:lnTo>
                  <a:lnTo>
                    <a:pt x="1359408" y="269240"/>
                  </a:lnTo>
                  <a:lnTo>
                    <a:pt x="1355173" y="290191"/>
                  </a:lnTo>
                  <a:lnTo>
                    <a:pt x="1343628" y="307308"/>
                  </a:lnTo>
                  <a:lnTo>
                    <a:pt x="1326511" y="318853"/>
                  </a:lnTo>
                  <a:lnTo>
                    <a:pt x="1305560" y="323088"/>
                  </a:lnTo>
                  <a:lnTo>
                    <a:pt x="53848" y="323088"/>
                  </a:lnTo>
                  <a:lnTo>
                    <a:pt x="32886" y="318853"/>
                  </a:lnTo>
                  <a:lnTo>
                    <a:pt x="15770" y="307308"/>
                  </a:lnTo>
                  <a:lnTo>
                    <a:pt x="4231" y="290191"/>
                  </a:lnTo>
                  <a:lnTo>
                    <a:pt x="0" y="269240"/>
                  </a:lnTo>
                  <a:lnTo>
                    <a:pt x="0" y="53848"/>
                  </a:ln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763320" y="4818379"/>
            <a:ext cx="55435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Actuales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361950" y="5647182"/>
            <a:ext cx="1359535" cy="323215"/>
          </a:xfrm>
          <a:custGeom>
            <a:avLst/>
            <a:gdLst/>
            <a:ahLst/>
            <a:cxnLst/>
            <a:rect l="l" t="t" r="r" b="b"/>
            <a:pathLst>
              <a:path w="1359535" h="323214">
                <a:moveTo>
                  <a:pt x="0" y="53848"/>
                </a:moveTo>
                <a:lnTo>
                  <a:pt x="4231" y="32886"/>
                </a:lnTo>
                <a:lnTo>
                  <a:pt x="15770" y="15770"/>
                </a:lnTo>
                <a:lnTo>
                  <a:pt x="32886" y="4231"/>
                </a:lnTo>
                <a:lnTo>
                  <a:pt x="53848" y="0"/>
                </a:lnTo>
                <a:lnTo>
                  <a:pt x="1305560" y="0"/>
                </a:lnTo>
                <a:lnTo>
                  <a:pt x="1326511" y="4231"/>
                </a:lnTo>
                <a:lnTo>
                  <a:pt x="1343628" y="15770"/>
                </a:lnTo>
                <a:lnTo>
                  <a:pt x="1355173" y="32886"/>
                </a:lnTo>
                <a:lnTo>
                  <a:pt x="1359408" y="53848"/>
                </a:lnTo>
                <a:lnTo>
                  <a:pt x="1359408" y="269240"/>
                </a:lnTo>
                <a:lnTo>
                  <a:pt x="1355173" y="290201"/>
                </a:lnTo>
                <a:lnTo>
                  <a:pt x="1343628" y="307317"/>
                </a:lnTo>
                <a:lnTo>
                  <a:pt x="1326511" y="318856"/>
                </a:lnTo>
                <a:lnTo>
                  <a:pt x="1305560" y="323088"/>
                </a:lnTo>
                <a:lnTo>
                  <a:pt x="53848" y="323088"/>
                </a:lnTo>
                <a:lnTo>
                  <a:pt x="32886" y="318856"/>
                </a:lnTo>
                <a:lnTo>
                  <a:pt x="15770" y="307317"/>
                </a:lnTo>
                <a:lnTo>
                  <a:pt x="4231" y="290201"/>
                </a:lnTo>
                <a:lnTo>
                  <a:pt x="0" y="269240"/>
                </a:lnTo>
                <a:lnTo>
                  <a:pt x="0" y="53848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74928" y="5696203"/>
            <a:ext cx="73279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Potenciales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1891283" y="959358"/>
            <a:ext cx="6631560" cy="4452872"/>
            <a:chOff x="1891283" y="959358"/>
            <a:chExt cx="6631560" cy="4452872"/>
          </a:xfrm>
        </p:grpSpPr>
        <p:sp>
          <p:nvSpPr>
            <p:cNvPr id="60" name="object 60"/>
            <p:cNvSpPr/>
            <p:nvPr/>
          </p:nvSpPr>
          <p:spPr>
            <a:xfrm>
              <a:off x="7276338" y="959358"/>
              <a:ext cx="1246505" cy="0"/>
            </a:xfrm>
            <a:custGeom>
              <a:avLst/>
              <a:gdLst/>
              <a:ahLst/>
              <a:cxnLst/>
              <a:rect l="l" t="t" r="r" b="b"/>
              <a:pathLst>
                <a:path w="1246504">
                  <a:moveTo>
                    <a:pt x="0" y="0"/>
                  </a:moveTo>
                  <a:lnTo>
                    <a:pt x="1246123" y="0"/>
                  </a:lnTo>
                </a:path>
              </a:pathLst>
            </a:cu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wrap="square" lIns="0" tIns="0" rIns="0" bIns="0" rtlCol="0"/>
            <a:lstStyle/>
            <a:p>
              <a:endParaRPr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object 62"/>
            <p:cNvSpPr/>
            <p:nvPr/>
          </p:nvSpPr>
          <p:spPr>
            <a:xfrm>
              <a:off x="1891283" y="4439411"/>
              <a:ext cx="1603375" cy="972819"/>
            </a:xfrm>
            <a:custGeom>
              <a:avLst/>
              <a:gdLst/>
              <a:ahLst/>
              <a:cxnLst/>
              <a:rect l="l" t="t" r="r" b="b"/>
              <a:pathLst>
                <a:path w="1603375" h="972820">
                  <a:moveTo>
                    <a:pt x="0" y="162051"/>
                  </a:moveTo>
                  <a:lnTo>
                    <a:pt x="5786" y="118959"/>
                  </a:lnTo>
                  <a:lnTo>
                    <a:pt x="22116" y="80245"/>
                  </a:lnTo>
                  <a:lnTo>
                    <a:pt x="47450" y="47450"/>
                  </a:lnTo>
                  <a:lnTo>
                    <a:pt x="80245" y="22116"/>
                  </a:lnTo>
                  <a:lnTo>
                    <a:pt x="118959" y="5786"/>
                  </a:lnTo>
                  <a:lnTo>
                    <a:pt x="162052" y="0"/>
                  </a:lnTo>
                  <a:lnTo>
                    <a:pt x="1441195" y="0"/>
                  </a:lnTo>
                  <a:lnTo>
                    <a:pt x="1484288" y="5786"/>
                  </a:lnTo>
                  <a:lnTo>
                    <a:pt x="1523002" y="22116"/>
                  </a:lnTo>
                  <a:lnTo>
                    <a:pt x="1555797" y="47450"/>
                  </a:lnTo>
                  <a:lnTo>
                    <a:pt x="1581131" y="80245"/>
                  </a:lnTo>
                  <a:lnTo>
                    <a:pt x="1597461" y="118959"/>
                  </a:lnTo>
                  <a:lnTo>
                    <a:pt x="1603248" y="162051"/>
                  </a:lnTo>
                  <a:lnTo>
                    <a:pt x="1603248" y="810260"/>
                  </a:lnTo>
                  <a:lnTo>
                    <a:pt x="1597461" y="853352"/>
                  </a:lnTo>
                  <a:lnTo>
                    <a:pt x="1581131" y="892066"/>
                  </a:lnTo>
                  <a:lnTo>
                    <a:pt x="1555797" y="924861"/>
                  </a:lnTo>
                  <a:lnTo>
                    <a:pt x="1523002" y="950195"/>
                  </a:lnTo>
                  <a:lnTo>
                    <a:pt x="1484288" y="966525"/>
                  </a:lnTo>
                  <a:lnTo>
                    <a:pt x="1441195" y="972312"/>
                  </a:lnTo>
                  <a:lnTo>
                    <a:pt x="162052" y="972312"/>
                  </a:lnTo>
                  <a:lnTo>
                    <a:pt x="118959" y="966525"/>
                  </a:lnTo>
                  <a:lnTo>
                    <a:pt x="80245" y="950195"/>
                  </a:lnTo>
                  <a:lnTo>
                    <a:pt x="47450" y="924861"/>
                  </a:lnTo>
                  <a:lnTo>
                    <a:pt x="22116" y="892066"/>
                  </a:lnTo>
                  <a:lnTo>
                    <a:pt x="5786" y="853352"/>
                  </a:lnTo>
                  <a:lnTo>
                    <a:pt x="0" y="810260"/>
                  </a:lnTo>
                  <a:lnTo>
                    <a:pt x="0" y="162051"/>
                  </a:ln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2017522" y="4447794"/>
            <a:ext cx="134747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•Activos o inactivos</a:t>
            </a:r>
          </a:p>
          <a:p>
            <a:pPr marL="12700">
              <a:lnSpc>
                <a:spcPct val="100000"/>
              </a:lnSpc>
            </a:pPr>
            <a:r>
              <a:rPr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•Compra frecuente</a:t>
            </a:r>
          </a:p>
          <a:p>
            <a:pPr marL="12700">
              <a:lnSpc>
                <a:spcPct val="100000"/>
              </a:lnSpc>
            </a:pPr>
            <a:r>
              <a:rPr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•Volumen de compra</a:t>
            </a:r>
          </a:p>
          <a:p>
            <a:pPr marL="12700">
              <a:lnSpc>
                <a:spcPct val="100000"/>
              </a:lnSpc>
            </a:pPr>
            <a:r>
              <a:rPr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•Complacido</a:t>
            </a:r>
          </a:p>
          <a:p>
            <a:pPr marL="12700">
              <a:lnSpc>
                <a:spcPct val="100000"/>
              </a:lnSpc>
            </a:pPr>
            <a:r>
              <a:rPr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•Alta influencia</a:t>
            </a:r>
          </a:p>
        </p:txBody>
      </p:sp>
      <p:sp>
        <p:nvSpPr>
          <p:cNvPr id="66" name="object 66"/>
          <p:cNvSpPr/>
          <p:nvPr/>
        </p:nvSpPr>
        <p:spPr>
          <a:xfrm>
            <a:off x="4005071" y="2827020"/>
            <a:ext cx="3680460" cy="2194560"/>
          </a:xfrm>
          <a:custGeom>
            <a:avLst/>
            <a:gdLst/>
            <a:ahLst/>
            <a:cxnLst/>
            <a:rect l="l" t="t" r="r" b="b"/>
            <a:pathLst>
              <a:path w="3680459" h="2194560">
                <a:moveTo>
                  <a:pt x="0" y="365759"/>
                </a:moveTo>
                <a:lnTo>
                  <a:pt x="2848" y="319869"/>
                </a:lnTo>
                <a:lnTo>
                  <a:pt x="11167" y="275682"/>
                </a:lnTo>
                <a:lnTo>
                  <a:pt x="24613" y="233542"/>
                </a:lnTo>
                <a:lnTo>
                  <a:pt x="42844" y="193790"/>
                </a:lnTo>
                <a:lnTo>
                  <a:pt x="65517" y="156770"/>
                </a:lnTo>
                <a:lnTo>
                  <a:pt x="92291" y="122822"/>
                </a:lnTo>
                <a:lnTo>
                  <a:pt x="122822" y="92291"/>
                </a:lnTo>
                <a:lnTo>
                  <a:pt x="156770" y="65517"/>
                </a:lnTo>
                <a:lnTo>
                  <a:pt x="193790" y="42844"/>
                </a:lnTo>
                <a:lnTo>
                  <a:pt x="233542" y="24613"/>
                </a:lnTo>
                <a:lnTo>
                  <a:pt x="275682" y="11167"/>
                </a:lnTo>
                <a:lnTo>
                  <a:pt x="319869" y="2848"/>
                </a:lnTo>
                <a:lnTo>
                  <a:pt x="365760" y="0"/>
                </a:lnTo>
                <a:lnTo>
                  <a:pt x="3314700" y="0"/>
                </a:lnTo>
                <a:lnTo>
                  <a:pt x="3360590" y="2848"/>
                </a:lnTo>
                <a:lnTo>
                  <a:pt x="3404777" y="11167"/>
                </a:lnTo>
                <a:lnTo>
                  <a:pt x="3446917" y="24613"/>
                </a:lnTo>
                <a:lnTo>
                  <a:pt x="3486669" y="42844"/>
                </a:lnTo>
                <a:lnTo>
                  <a:pt x="3523689" y="65517"/>
                </a:lnTo>
                <a:lnTo>
                  <a:pt x="3557637" y="92291"/>
                </a:lnTo>
                <a:lnTo>
                  <a:pt x="3588168" y="122822"/>
                </a:lnTo>
                <a:lnTo>
                  <a:pt x="3614942" y="156770"/>
                </a:lnTo>
                <a:lnTo>
                  <a:pt x="3637615" y="193790"/>
                </a:lnTo>
                <a:lnTo>
                  <a:pt x="3655846" y="233542"/>
                </a:lnTo>
                <a:lnTo>
                  <a:pt x="3669292" y="275682"/>
                </a:lnTo>
                <a:lnTo>
                  <a:pt x="3677611" y="319869"/>
                </a:lnTo>
                <a:lnTo>
                  <a:pt x="3680459" y="365759"/>
                </a:lnTo>
                <a:lnTo>
                  <a:pt x="3680459" y="1828799"/>
                </a:lnTo>
                <a:lnTo>
                  <a:pt x="3677611" y="1874690"/>
                </a:lnTo>
                <a:lnTo>
                  <a:pt x="3669292" y="1918877"/>
                </a:lnTo>
                <a:lnTo>
                  <a:pt x="3655846" y="1961017"/>
                </a:lnTo>
                <a:lnTo>
                  <a:pt x="3637615" y="2000769"/>
                </a:lnTo>
                <a:lnTo>
                  <a:pt x="3614942" y="2037789"/>
                </a:lnTo>
                <a:lnTo>
                  <a:pt x="3588168" y="2071737"/>
                </a:lnTo>
                <a:lnTo>
                  <a:pt x="3557637" y="2102268"/>
                </a:lnTo>
                <a:lnTo>
                  <a:pt x="3523689" y="2129042"/>
                </a:lnTo>
                <a:lnTo>
                  <a:pt x="3486669" y="2151715"/>
                </a:lnTo>
                <a:lnTo>
                  <a:pt x="3446917" y="2169946"/>
                </a:lnTo>
                <a:lnTo>
                  <a:pt x="3404777" y="2183392"/>
                </a:lnTo>
                <a:lnTo>
                  <a:pt x="3360590" y="2191711"/>
                </a:lnTo>
                <a:lnTo>
                  <a:pt x="3314700" y="2194560"/>
                </a:lnTo>
                <a:lnTo>
                  <a:pt x="365760" y="2194560"/>
                </a:lnTo>
                <a:lnTo>
                  <a:pt x="319869" y="2191711"/>
                </a:lnTo>
                <a:lnTo>
                  <a:pt x="275682" y="2183392"/>
                </a:lnTo>
                <a:lnTo>
                  <a:pt x="233542" y="2169946"/>
                </a:lnTo>
                <a:lnTo>
                  <a:pt x="193790" y="2151715"/>
                </a:lnTo>
                <a:lnTo>
                  <a:pt x="156770" y="2129042"/>
                </a:lnTo>
                <a:lnTo>
                  <a:pt x="122822" y="2102268"/>
                </a:lnTo>
                <a:lnTo>
                  <a:pt x="92291" y="2071737"/>
                </a:lnTo>
                <a:lnTo>
                  <a:pt x="65517" y="2037789"/>
                </a:lnTo>
                <a:lnTo>
                  <a:pt x="42844" y="2000769"/>
                </a:lnTo>
                <a:lnTo>
                  <a:pt x="24613" y="1961017"/>
                </a:lnTo>
                <a:lnTo>
                  <a:pt x="11167" y="1918877"/>
                </a:lnTo>
                <a:lnTo>
                  <a:pt x="2848" y="1874690"/>
                </a:lnTo>
                <a:lnTo>
                  <a:pt x="0" y="1828799"/>
                </a:lnTo>
                <a:lnTo>
                  <a:pt x="0" y="365759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191761" y="2896946"/>
            <a:ext cx="3274695" cy="2038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185420" algn="l"/>
              </a:tabLst>
            </a:pP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refiere al valor agregado a los productos a entregar</a:t>
            </a:r>
          </a:p>
          <a:p>
            <a:pPr marL="184785" marR="46672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 de los procesos de fabricación de los  productos</a:t>
            </a:r>
          </a:p>
          <a:p>
            <a:pPr marL="184785" marR="381000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Pierden menos clientes, los procesos se pueden  remediar</a:t>
            </a:r>
          </a:p>
          <a:p>
            <a:pPr marL="184785" marR="445770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empresa debe implementarlos en repetidas  ocasiones</a:t>
            </a:r>
          </a:p>
          <a:p>
            <a:pPr marL="184785" marR="13652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puede obtener con mayor cantidad de recursos y  tiempo</a:t>
            </a: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a largo plazo y se actualiza de acurdo a necesidades</a:t>
            </a:r>
          </a:p>
          <a:p>
            <a:pPr marL="184785">
              <a:lnSpc>
                <a:spcPct val="100000"/>
              </a:lnSpc>
              <a:spcBef>
                <a:spcPts val="5"/>
              </a:spcBef>
            </a:pP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cliente</a:t>
            </a: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debe unir a la atención al cliente</a:t>
            </a:r>
          </a:p>
        </p:txBody>
      </p:sp>
      <p:sp>
        <p:nvSpPr>
          <p:cNvPr id="75" name="object 75"/>
          <p:cNvSpPr txBox="1"/>
          <p:nvPr/>
        </p:nvSpPr>
        <p:spPr>
          <a:xfrm>
            <a:off x="1923024" y="5503570"/>
            <a:ext cx="26904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295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•Según su frecuencia compra</a:t>
            </a:r>
          </a:p>
          <a:p>
            <a:pPr marL="185420" indent="-111760">
              <a:lnSpc>
                <a:spcPct val="100000"/>
              </a:lnSpc>
              <a:buChar char="•"/>
              <a:tabLst>
                <a:tab pos="186055" algn="l"/>
              </a:tabLst>
            </a:pPr>
            <a:r>
              <a:rPr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Según su posible  volumen de compra</a:t>
            </a:r>
          </a:p>
          <a:p>
            <a:pPr marL="12700">
              <a:lnSpc>
                <a:spcPct val="100000"/>
              </a:lnSpc>
              <a:tabLst>
                <a:tab pos="2677160" algn="l"/>
              </a:tabLst>
            </a:pPr>
            <a:r>
              <a:rPr sz="12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 •Según su grado de influencia	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7177277" y="2495550"/>
            <a:ext cx="1344295" cy="288290"/>
          </a:xfrm>
          <a:custGeom>
            <a:avLst/>
            <a:gdLst/>
            <a:ahLst/>
            <a:cxnLst/>
            <a:rect l="l" t="t" r="r" b="b"/>
            <a:pathLst>
              <a:path w="1344295" h="288289">
                <a:moveTo>
                  <a:pt x="0" y="48005"/>
                </a:moveTo>
                <a:lnTo>
                  <a:pt x="3768" y="29307"/>
                </a:lnTo>
                <a:lnTo>
                  <a:pt x="14049" y="14049"/>
                </a:lnTo>
                <a:lnTo>
                  <a:pt x="29307" y="3768"/>
                </a:lnTo>
                <a:lnTo>
                  <a:pt x="48005" y="0"/>
                </a:lnTo>
                <a:lnTo>
                  <a:pt x="1296162" y="0"/>
                </a:lnTo>
                <a:lnTo>
                  <a:pt x="1314860" y="3768"/>
                </a:lnTo>
                <a:lnTo>
                  <a:pt x="1330118" y="14049"/>
                </a:lnTo>
                <a:lnTo>
                  <a:pt x="1340399" y="29307"/>
                </a:lnTo>
                <a:lnTo>
                  <a:pt x="1344168" y="48005"/>
                </a:lnTo>
                <a:lnTo>
                  <a:pt x="1344168" y="240029"/>
                </a:lnTo>
                <a:lnTo>
                  <a:pt x="1340399" y="258728"/>
                </a:lnTo>
                <a:lnTo>
                  <a:pt x="1330118" y="273986"/>
                </a:lnTo>
                <a:lnTo>
                  <a:pt x="1314860" y="284267"/>
                </a:lnTo>
                <a:lnTo>
                  <a:pt x="1296162" y="288036"/>
                </a:lnTo>
                <a:lnTo>
                  <a:pt x="48005" y="288036"/>
                </a:lnTo>
                <a:lnTo>
                  <a:pt x="29307" y="284267"/>
                </a:lnTo>
                <a:lnTo>
                  <a:pt x="14049" y="273986"/>
                </a:lnTo>
                <a:lnTo>
                  <a:pt x="3768" y="258728"/>
                </a:lnTo>
                <a:lnTo>
                  <a:pt x="0" y="240029"/>
                </a:lnTo>
                <a:lnTo>
                  <a:pt x="0" y="48005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7492364" y="2526919"/>
            <a:ext cx="78308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Diferencias</a:t>
            </a:r>
          </a:p>
        </p:txBody>
      </p:sp>
      <p:sp>
        <p:nvSpPr>
          <p:cNvPr id="84" name="object 84"/>
          <p:cNvSpPr txBox="1"/>
          <p:nvPr/>
        </p:nvSpPr>
        <p:spPr>
          <a:xfrm>
            <a:off x="8244078" y="3020695"/>
            <a:ext cx="3349625" cy="1703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185420" algn="l"/>
              </a:tabLst>
            </a:pP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refiere al trato con el cliente (simpatía, respeto, etc.)</a:t>
            </a:r>
            <a:endParaRPr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 de la forma de atender del personal</a:t>
            </a:r>
            <a:endParaRPr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Pierden mas clientes por la mala atención</a:t>
            </a:r>
            <a:endParaRPr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primordial para que una empresa prevalezca y se</a:t>
            </a:r>
            <a:endParaRPr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4785">
              <a:lnSpc>
                <a:spcPct val="100000"/>
              </a:lnSpc>
            </a:pP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supere</a:t>
            </a:r>
            <a:endParaRPr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4785" marR="72390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puede obtener con menor costo y generar mayores  réditos</a:t>
            </a:r>
            <a:endParaRPr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4785" marR="318770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a corto plazo, los resultados se evidencian en la  satisfacción de los clientes</a:t>
            </a:r>
            <a:endParaRPr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debe unir al servicio al cliente</a:t>
            </a:r>
            <a:endParaRPr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7226046" y="5095494"/>
            <a:ext cx="1346200" cy="288290"/>
          </a:xfrm>
          <a:custGeom>
            <a:avLst/>
            <a:gdLst/>
            <a:ahLst/>
            <a:cxnLst/>
            <a:rect l="l" t="t" r="r" b="b"/>
            <a:pathLst>
              <a:path w="1346200" h="288289">
                <a:moveTo>
                  <a:pt x="0" y="48005"/>
                </a:moveTo>
                <a:lnTo>
                  <a:pt x="3768" y="29307"/>
                </a:lnTo>
                <a:lnTo>
                  <a:pt x="14049" y="14049"/>
                </a:lnTo>
                <a:lnTo>
                  <a:pt x="29307" y="3768"/>
                </a:lnTo>
                <a:lnTo>
                  <a:pt x="48005" y="0"/>
                </a:lnTo>
                <a:lnTo>
                  <a:pt x="1297685" y="0"/>
                </a:lnTo>
                <a:lnTo>
                  <a:pt x="1316384" y="3768"/>
                </a:lnTo>
                <a:lnTo>
                  <a:pt x="1331642" y="14049"/>
                </a:lnTo>
                <a:lnTo>
                  <a:pt x="1341923" y="29307"/>
                </a:lnTo>
                <a:lnTo>
                  <a:pt x="1345692" y="48005"/>
                </a:lnTo>
                <a:lnTo>
                  <a:pt x="1345692" y="240029"/>
                </a:lnTo>
                <a:lnTo>
                  <a:pt x="1341923" y="258728"/>
                </a:lnTo>
                <a:lnTo>
                  <a:pt x="1331642" y="273986"/>
                </a:lnTo>
                <a:lnTo>
                  <a:pt x="1316384" y="284267"/>
                </a:lnTo>
                <a:lnTo>
                  <a:pt x="1297685" y="288035"/>
                </a:lnTo>
                <a:lnTo>
                  <a:pt x="48005" y="288035"/>
                </a:lnTo>
                <a:lnTo>
                  <a:pt x="29307" y="284267"/>
                </a:lnTo>
                <a:lnTo>
                  <a:pt x="14049" y="273986"/>
                </a:lnTo>
                <a:lnTo>
                  <a:pt x="3768" y="258728"/>
                </a:lnTo>
                <a:lnTo>
                  <a:pt x="0" y="240029"/>
                </a:lnTo>
                <a:lnTo>
                  <a:pt x="0" y="48005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438390" y="5126228"/>
            <a:ext cx="92138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730496" y="5574791"/>
            <a:ext cx="6997065" cy="1115695"/>
          </a:xfrm>
          <a:custGeom>
            <a:avLst/>
            <a:gdLst/>
            <a:ahLst/>
            <a:cxnLst/>
            <a:rect l="l" t="t" r="r" b="b"/>
            <a:pathLst>
              <a:path w="6997065" h="1115695">
                <a:moveTo>
                  <a:pt x="0" y="185928"/>
                </a:moveTo>
                <a:lnTo>
                  <a:pt x="6637" y="136502"/>
                </a:lnTo>
                <a:lnTo>
                  <a:pt x="25371" y="92089"/>
                </a:lnTo>
                <a:lnTo>
                  <a:pt x="54435" y="54459"/>
                </a:lnTo>
                <a:lnTo>
                  <a:pt x="92060" y="25385"/>
                </a:lnTo>
                <a:lnTo>
                  <a:pt x="136480" y="6641"/>
                </a:lnTo>
                <a:lnTo>
                  <a:pt x="185927" y="0"/>
                </a:lnTo>
                <a:lnTo>
                  <a:pt x="6810756" y="0"/>
                </a:lnTo>
                <a:lnTo>
                  <a:pt x="6860203" y="6641"/>
                </a:lnTo>
                <a:lnTo>
                  <a:pt x="6904623" y="25385"/>
                </a:lnTo>
                <a:lnTo>
                  <a:pt x="6942248" y="54459"/>
                </a:lnTo>
                <a:lnTo>
                  <a:pt x="6971312" y="92089"/>
                </a:lnTo>
                <a:lnTo>
                  <a:pt x="6990046" y="136502"/>
                </a:lnTo>
                <a:lnTo>
                  <a:pt x="6996683" y="185928"/>
                </a:lnTo>
                <a:lnTo>
                  <a:pt x="6996683" y="929640"/>
                </a:lnTo>
                <a:lnTo>
                  <a:pt x="6990046" y="979065"/>
                </a:lnTo>
                <a:lnTo>
                  <a:pt x="6971312" y="1023478"/>
                </a:lnTo>
                <a:lnTo>
                  <a:pt x="6942248" y="1061108"/>
                </a:lnTo>
                <a:lnTo>
                  <a:pt x="6904623" y="1090182"/>
                </a:lnTo>
                <a:lnTo>
                  <a:pt x="6860203" y="1108926"/>
                </a:lnTo>
                <a:lnTo>
                  <a:pt x="6810756" y="1115568"/>
                </a:lnTo>
                <a:lnTo>
                  <a:pt x="185927" y="1115568"/>
                </a:lnTo>
                <a:lnTo>
                  <a:pt x="136480" y="1108926"/>
                </a:lnTo>
                <a:lnTo>
                  <a:pt x="92060" y="1090182"/>
                </a:lnTo>
                <a:lnTo>
                  <a:pt x="54435" y="1061108"/>
                </a:lnTo>
                <a:lnTo>
                  <a:pt x="25371" y="1023478"/>
                </a:lnTo>
                <a:lnTo>
                  <a:pt x="6637" y="979065"/>
                </a:lnTo>
                <a:lnTo>
                  <a:pt x="0" y="929640"/>
                </a:lnTo>
                <a:lnTo>
                  <a:pt x="0" y="185928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864353" y="5609640"/>
            <a:ext cx="6678930" cy="1032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•Cortesía: El cliente es importante, debe ser bien recibido.</a:t>
            </a:r>
          </a:p>
          <a:p>
            <a:pPr marL="12700">
              <a:lnSpc>
                <a:spcPct val="100000"/>
              </a:lnSpc>
            </a:pP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•Atención Rápida: A nadie le gusta esperar o sentir que lo ignoran.</a:t>
            </a:r>
          </a:p>
          <a:p>
            <a:pPr marL="12700">
              <a:lnSpc>
                <a:spcPct val="100000"/>
              </a:lnSpc>
            </a:pP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•Confiabilidad: Experiencias sin riesgo, prometer lo que se cumple.</a:t>
            </a:r>
          </a:p>
          <a:p>
            <a:pPr marL="12700">
              <a:lnSpc>
                <a:spcPct val="100000"/>
              </a:lnSpc>
            </a:pP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•Atención Personal: Hacer sentir al Cliente importante, tratando al cliente respetuosamente.</a:t>
            </a:r>
          </a:p>
          <a:p>
            <a:pPr marL="12700">
              <a:lnSpc>
                <a:spcPct val="100000"/>
              </a:lnSpc>
            </a:pP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•Personal bien informado: El cliente debe recibir información completa y segura respecto de los productos a adquirir.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•Simpatía: El trato con el cliente no debe ser frío y distante, sino entusiasta y cordial.</a:t>
            </a:r>
          </a:p>
        </p:txBody>
      </p:sp>
      <p:pic>
        <p:nvPicPr>
          <p:cNvPr id="93" name="object 93"/>
          <p:cNvPicPr/>
          <p:nvPr/>
        </p:nvPicPr>
        <p:blipFill>
          <a:blip r:embed="rId5" cstate="print">
            <a:biLevel thresh="75000"/>
          </a:blip>
          <a:stretch>
            <a:fillRect/>
          </a:stretch>
        </p:blipFill>
        <p:spPr>
          <a:xfrm>
            <a:off x="7840980" y="5383529"/>
            <a:ext cx="114300" cy="220078"/>
          </a:xfrm>
          <a:prstGeom prst="rect">
            <a:avLst/>
          </a:prstGeom>
        </p:spPr>
      </p:pic>
      <p:sp>
        <p:nvSpPr>
          <p:cNvPr id="96" name="CuadroTexto 95">
            <a:extLst>
              <a:ext uri="{FF2B5EF4-FFF2-40B4-BE49-F238E27FC236}">
                <a16:creationId xmlns:a16="http://schemas.microsoft.com/office/drawing/2014/main" id="{52AFFEA0-39F0-9882-A04E-D7034CE62B80}"/>
              </a:ext>
            </a:extLst>
          </p:cNvPr>
          <p:cNvSpPr txBox="1"/>
          <p:nvPr/>
        </p:nvSpPr>
        <p:spPr>
          <a:xfrm>
            <a:off x="4123212" y="179502"/>
            <a:ext cx="3784537" cy="5278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SERVICIO AL CLIENTE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375</Words>
  <Application>Microsoft Office PowerPoint</Application>
  <PresentationFormat>Panorámica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 MT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2023-09-14T21:37:57Z</dcterms:created>
  <dcterms:modified xsi:type="dcterms:W3CDTF">2023-09-14T21:38:01Z</dcterms:modified>
</cp:coreProperties>
</file>