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23906163" cy="7237413"/>
  <p:notesSz cx="6858000" cy="9144000"/>
  <p:defaultTextStyle>
    <a:defPPr>
      <a:defRPr lang="es-VE"/>
    </a:defPPr>
    <a:lvl1pPr marL="0" algn="l" defTabSz="1779605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889803" algn="l" defTabSz="1779605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1779605" algn="l" defTabSz="1779605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2669408" algn="l" defTabSz="1779605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3559211" algn="l" defTabSz="1779605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4449013" algn="l" defTabSz="1779605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5338816" algn="l" defTabSz="1779605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6228618" algn="l" defTabSz="1779605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7118421" algn="l" defTabSz="1779605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0">
          <p15:clr>
            <a:srgbClr val="A4A3A4"/>
          </p15:clr>
        </p15:guide>
        <p15:guide id="2" pos="753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660" y="804"/>
      </p:cViewPr>
      <p:guideLst>
        <p:guide orient="horz" pos="2280"/>
        <p:guide pos="753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2962" y="2248289"/>
            <a:ext cx="20320239" cy="155135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85925" y="4101201"/>
            <a:ext cx="16734314" cy="184956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89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779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669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559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449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338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228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118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5D2E-0629-477C-A494-02342E4F0F78}" type="datetimeFigureOut">
              <a:rPr lang="es-VE" smtClean="0"/>
              <a:t>3/7/2023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D38D-BEE5-44AE-ADB6-53CB1C11CE3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439687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5D2E-0629-477C-A494-02342E4F0F78}" type="datetimeFigureOut">
              <a:rPr lang="es-VE" smtClean="0"/>
              <a:t>3/7/2023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D38D-BEE5-44AE-ADB6-53CB1C11CE3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4616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5313800" y="306586"/>
            <a:ext cx="14061472" cy="651534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125235" y="306586"/>
            <a:ext cx="41790130" cy="6515346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5D2E-0629-477C-A494-02342E4F0F78}" type="datetimeFigureOut">
              <a:rPr lang="es-VE" smtClean="0"/>
              <a:t>3/7/2023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D38D-BEE5-44AE-ADB6-53CB1C11CE3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6867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5D2E-0629-477C-A494-02342E4F0F78}" type="datetimeFigureOut">
              <a:rPr lang="es-VE" smtClean="0"/>
              <a:t>3/7/2023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D38D-BEE5-44AE-ADB6-53CB1C11CE3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871943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88422" y="4650708"/>
            <a:ext cx="20320239" cy="1437431"/>
          </a:xfrm>
        </p:spPr>
        <p:txBody>
          <a:bodyPr anchor="t"/>
          <a:lstStyle>
            <a:lvl1pPr algn="l">
              <a:defRPr sz="7800" b="1" cap="all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88422" y="3067525"/>
            <a:ext cx="20320239" cy="1583184"/>
          </a:xfrm>
        </p:spPr>
        <p:txBody>
          <a:bodyPr anchor="b"/>
          <a:lstStyle>
            <a:lvl1pPr marL="0" indent="0">
              <a:buNone/>
              <a:defRPr sz="3900">
                <a:solidFill>
                  <a:schemeClr val="tx1">
                    <a:tint val="75000"/>
                  </a:schemeClr>
                </a:solidFill>
              </a:defRPr>
            </a:lvl1pPr>
            <a:lvl2pPr marL="889803" indent="0">
              <a:buNone/>
              <a:defRPr sz="3500">
                <a:solidFill>
                  <a:schemeClr val="tx1">
                    <a:tint val="75000"/>
                  </a:schemeClr>
                </a:solidFill>
              </a:defRPr>
            </a:lvl2pPr>
            <a:lvl3pPr marL="1779605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3pPr>
            <a:lvl4pPr marL="266940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4pPr>
            <a:lvl5pPr marL="3559211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5pPr>
            <a:lvl6pPr marL="4449013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6pPr>
            <a:lvl7pPr marL="5338816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7pPr>
            <a:lvl8pPr marL="622861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8pPr>
            <a:lvl9pPr marL="7118421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5D2E-0629-477C-A494-02342E4F0F78}" type="datetimeFigureOut">
              <a:rPr lang="es-VE" smtClean="0"/>
              <a:t>3/7/2023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D38D-BEE5-44AE-ADB6-53CB1C11CE3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868838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125234" y="1782548"/>
            <a:ext cx="27923727" cy="5039384"/>
          </a:xfrm>
        </p:spPr>
        <p:txBody>
          <a:bodyPr/>
          <a:lstStyle>
            <a:lvl1pPr>
              <a:defRPr sz="5400"/>
            </a:lvl1pPr>
            <a:lvl2pPr>
              <a:defRPr sz="4700"/>
            </a:lvl2pPr>
            <a:lvl3pPr>
              <a:defRPr sz="3900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1447398" y="1782548"/>
            <a:ext cx="27927876" cy="5039384"/>
          </a:xfrm>
        </p:spPr>
        <p:txBody>
          <a:bodyPr/>
          <a:lstStyle>
            <a:lvl1pPr>
              <a:defRPr sz="5400"/>
            </a:lvl1pPr>
            <a:lvl2pPr>
              <a:defRPr sz="4700"/>
            </a:lvl2pPr>
            <a:lvl3pPr>
              <a:defRPr sz="3900"/>
            </a:lvl3pPr>
            <a:lvl4pPr>
              <a:defRPr sz="3500"/>
            </a:lvl4pPr>
            <a:lvl5pPr>
              <a:defRPr sz="3500"/>
            </a:lvl5pPr>
            <a:lvl6pPr>
              <a:defRPr sz="3500"/>
            </a:lvl6pPr>
            <a:lvl7pPr>
              <a:defRPr sz="3500"/>
            </a:lvl7pPr>
            <a:lvl8pPr>
              <a:defRPr sz="3500"/>
            </a:lvl8pPr>
            <a:lvl9pPr>
              <a:defRPr sz="3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5D2E-0629-477C-A494-02342E4F0F78}" type="datetimeFigureOut">
              <a:rPr lang="es-VE" smtClean="0"/>
              <a:t>3/7/2023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D38D-BEE5-44AE-ADB6-53CB1C11CE3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061001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95308" y="289832"/>
            <a:ext cx="21515547" cy="1206236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95308" y="1620042"/>
            <a:ext cx="10562707" cy="675156"/>
          </a:xfrm>
        </p:spPr>
        <p:txBody>
          <a:bodyPr anchor="b"/>
          <a:lstStyle>
            <a:lvl1pPr marL="0" indent="0">
              <a:buNone/>
              <a:defRPr sz="4700" b="1"/>
            </a:lvl1pPr>
            <a:lvl2pPr marL="889803" indent="0">
              <a:buNone/>
              <a:defRPr sz="3900" b="1"/>
            </a:lvl2pPr>
            <a:lvl3pPr marL="1779605" indent="0">
              <a:buNone/>
              <a:defRPr sz="3500" b="1"/>
            </a:lvl3pPr>
            <a:lvl4pPr marL="2669408" indent="0">
              <a:buNone/>
              <a:defRPr sz="3100" b="1"/>
            </a:lvl4pPr>
            <a:lvl5pPr marL="3559211" indent="0">
              <a:buNone/>
              <a:defRPr sz="3100" b="1"/>
            </a:lvl5pPr>
            <a:lvl6pPr marL="4449013" indent="0">
              <a:buNone/>
              <a:defRPr sz="3100" b="1"/>
            </a:lvl6pPr>
            <a:lvl7pPr marL="5338816" indent="0">
              <a:buNone/>
              <a:defRPr sz="3100" b="1"/>
            </a:lvl7pPr>
            <a:lvl8pPr marL="6228618" indent="0">
              <a:buNone/>
              <a:defRPr sz="3100" b="1"/>
            </a:lvl8pPr>
            <a:lvl9pPr marL="7118421" indent="0">
              <a:buNone/>
              <a:defRPr sz="31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195308" y="2295198"/>
            <a:ext cx="10562707" cy="4169890"/>
          </a:xfrm>
        </p:spPr>
        <p:txBody>
          <a:bodyPr/>
          <a:lstStyle>
            <a:lvl1pPr>
              <a:defRPr sz="4700"/>
            </a:lvl1pPr>
            <a:lvl2pPr>
              <a:defRPr sz="3900"/>
            </a:lvl2pPr>
            <a:lvl3pPr>
              <a:defRPr sz="35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2144000" y="1620042"/>
            <a:ext cx="10566856" cy="675156"/>
          </a:xfrm>
        </p:spPr>
        <p:txBody>
          <a:bodyPr anchor="b"/>
          <a:lstStyle>
            <a:lvl1pPr marL="0" indent="0">
              <a:buNone/>
              <a:defRPr sz="4700" b="1"/>
            </a:lvl1pPr>
            <a:lvl2pPr marL="889803" indent="0">
              <a:buNone/>
              <a:defRPr sz="3900" b="1"/>
            </a:lvl2pPr>
            <a:lvl3pPr marL="1779605" indent="0">
              <a:buNone/>
              <a:defRPr sz="3500" b="1"/>
            </a:lvl3pPr>
            <a:lvl4pPr marL="2669408" indent="0">
              <a:buNone/>
              <a:defRPr sz="3100" b="1"/>
            </a:lvl4pPr>
            <a:lvl5pPr marL="3559211" indent="0">
              <a:buNone/>
              <a:defRPr sz="3100" b="1"/>
            </a:lvl5pPr>
            <a:lvl6pPr marL="4449013" indent="0">
              <a:buNone/>
              <a:defRPr sz="3100" b="1"/>
            </a:lvl6pPr>
            <a:lvl7pPr marL="5338816" indent="0">
              <a:buNone/>
              <a:defRPr sz="3100" b="1"/>
            </a:lvl7pPr>
            <a:lvl8pPr marL="6228618" indent="0">
              <a:buNone/>
              <a:defRPr sz="3100" b="1"/>
            </a:lvl8pPr>
            <a:lvl9pPr marL="7118421" indent="0">
              <a:buNone/>
              <a:defRPr sz="31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2144000" y="2295198"/>
            <a:ext cx="10566856" cy="4169890"/>
          </a:xfrm>
        </p:spPr>
        <p:txBody>
          <a:bodyPr/>
          <a:lstStyle>
            <a:lvl1pPr>
              <a:defRPr sz="4700"/>
            </a:lvl1pPr>
            <a:lvl2pPr>
              <a:defRPr sz="3900"/>
            </a:lvl2pPr>
            <a:lvl3pPr>
              <a:defRPr sz="35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5D2E-0629-477C-A494-02342E4F0F78}" type="datetimeFigureOut">
              <a:rPr lang="es-VE" smtClean="0"/>
              <a:t>3/7/2023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D38D-BEE5-44AE-ADB6-53CB1C11CE3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88064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5D2E-0629-477C-A494-02342E4F0F78}" type="datetimeFigureOut">
              <a:rPr lang="es-VE" smtClean="0"/>
              <a:t>3/7/2023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D38D-BEE5-44AE-ADB6-53CB1C11CE3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75530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5D2E-0629-477C-A494-02342E4F0F78}" type="datetimeFigureOut">
              <a:rPr lang="es-VE" smtClean="0"/>
              <a:t>3/7/2023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D38D-BEE5-44AE-ADB6-53CB1C11CE3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957310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95309" y="288156"/>
            <a:ext cx="7864963" cy="1226339"/>
          </a:xfrm>
        </p:spPr>
        <p:txBody>
          <a:bodyPr anchor="b"/>
          <a:lstStyle>
            <a:lvl1pPr algn="l">
              <a:defRPr sz="3900" b="1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346646" y="288157"/>
            <a:ext cx="13364209" cy="6176931"/>
          </a:xfrm>
        </p:spPr>
        <p:txBody>
          <a:bodyPr/>
          <a:lstStyle>
            <a:lvl1pPr>
              <a:defRPr sz="6200"/>
            </a:lvl1pPr>
            <a:lvl2pPr>
              <a:defRPr sz="5400"/>
            </a:lvl2pPr>
            <a:lvl3pPr>
              <a:defRPr sz="4700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95309" y="1514496"/>
            <a:ext cx="7864963" cy="4950592"/>
          </a:xfrm>
        </p:spPr>
        <p:txBody>
          <a:bodyPr/>
          <a:lstStyle>
            <a:lvl1pPr marL="0" indent="0">
              <a:buNone/>
              <a:defRPr sz="2700"/>
            </a:lvl1pPr>
            <a:lvl2pPr marL="889803" indent="0">
              <a:buNone/>
              <a:defRPr sz="2300"/>
            </a:lvl2pPr>
            <a:lvl3pPr marL="1779605" indent="0">
              <a:buNone/>
              <a:defRPr sz="1900"/>
            </a:lvl3pPr>
            <a:lvl4pPr marL="2669408" indent="0">
              <a:buNone/>
              <a:defRPr sz="1800"/>
            </a:lvl4pPr>
            <a:lvl5pPr marL="3559211" indent="0">
              <a:buNone/>
              <a:defRPr sz="1800"/>
            </a:lvl5pPr>
            <a:lvl6pPr marL="4449013" indent="0">
              <a:buNone/>
              <a:defRPr sz="1800"/>
            </a:lvl6pPr>
            <a:lvl7pPr marL="5338816" indent="0">
              <a:buNone/>
              <a:defRPr sz="1800"/>
            </a:lvl7pPr>
            <a:lvl8pPr marL="6228618" indent="0">
              <a:buNone/>
              <a:defRPr sz="1800"/>
            </a:lvl8pPr>
            <a:lvl9pPr marL="7118421" indent="0">
              <a:buNone/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5D2E-0629-477C-A494-02342E4F0F78}" type="datetimeFigureOut">
              <a:rPr lang="es-VE" smtClean="0"/>
              <a:t>3/7/2023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D38D-BEE5-44AE-ADB6-53CB1C11CE3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92168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5775" y="5066189"/>
            <a:ext cx="14343698" cy="598092"/>
          </a:xfrm>
        </p:spPr>
        <p:txBody>
          <a:bodyPr anchor="b"/>
          <a:lstStyle>
            <a:lvl1pPr algn="l">
              <a:defRPr sz="3900" b="1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685775" y="646676"/>
            <a:ext cx="14343698" cy="4342448"/>
          </a:xfrm>
        </p:spPr>
        <p:txBody>
          <a:bodyPr/>
          <a:lstStyle>
            <a:lvl1pPr marL="0" indent="0">
              <a:buNone/>
              <a:defRPr sz="6200"/>
            </a:lvl1pPr>
            <a:lvl2pPr marL="889803" indent="0">
              <a:buNone/>
              <a:defRPr sz="5400"/>
            </a:lvl2pPr>
            <a:lvl3pPr marL="1779605" indent="0">
              <a:buNone/>
              <a:defRPr sz="4700"/>
            </a:lvl3pPr>
            <a:lvl4pPr marL="2669408" indent="0">
              <a:buNone/>
              <a:defRPr sz="3900"/>
            </a:lvl4pPr>
            <a:lvl5pPr marL="3559211" indent="0">
              <a:buNone/>
              <a:defRPr sz="3900"/>
            </a:lvl5pPr>
            <a:lvl6pPr marL="4449013" indent="0">
              <a:buNone/>
              <a:defRPr sz="3900"/>
            </a:lvl6pPr>
            <a:lvl7pPr marL="5338816" indent="0">
              <a:buNone/>
              <a:defRPr sz="3900"/>
            </a:lvl7pPr>
            <a:lvl8pPr marL="6228618" indent="0">
              <a:buNone/>
              <a:defRPr sz="3900"/>
            </a:lvl8pPr>
            <a:lvl9pPr marL="7118421" indent="0">
              <a:buNone/>
              <a:defRPr sz="39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685775" y="5664282"/>
            <a:ext cx="14343698" cy="849390"/>
          </a:xfrm>
        </p:spPr>
        <p:txBody>
          <a:bodyPr/>
          <a:lstStyle>
            <a:lvl1pPr marL="0" indent="0">
              <a:buNone/>
              <a:defRPr sz="2700"/>
            </a:lvl1pPr>
            <a:lvl2pPr marL="889803" indent="0">
              <a:buNone/>
              <a:defRPr sz="2300"/>
            </a:lvl2pPr>
            <a:lvl3pPr marL="1779605" indent="0">
              <a:buNone/>
              <a:defRPr sz="1900"/>
            </a:lvl3pPr>
            <a:lvl4pPr marL="2669408" indent="0">
              <a:buNone/>
              <a:defRPr sz="1800"/>
            </a:lvl4pPr>
            <a:lvl5pPr marL="3559211" indent="0">
              <a:buNone/>
              <a:defRPr sz="1800"/>
            </a:lvl5pPr>
            <a:lvl6pPr marL="4449013" indent="0">
              <a:buNone/>
              <a:defRPr sz="1800"/>
            </a:lvl6pPr>
            <a:lvl7pPr marL="5338816" indent="0">
              <a:buNone/>
              <a:defRPr sz="1800"/>
            </a:lvl7pPr>
            <a:lvl8pPr marL="6228618" indent="0">
              <a:buNone/>
              <a:defRPr sz="1800"/>
            </a:lvl8pPr>
            <a:lvl9pPr marL="7118421" indent="0">
              <a:buNone/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55D2E-0629-477C-A494-02342E4F0F78}" type="datetimeFigureOut">
              <a:rPr lang="es-VE" smtClean="0"/>
              <a:t>3/7/2023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4D38D-BEE5-44AE-ADB6-53CB1C11CE3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482230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CFF"/>
            </a:gs>
            <a:gs pos="26000">
              <a:srgbClr val="99CCFF"/>
            </a:gs>
            <a:gs pos="52000">
              <a:srgbClr val="CC99FF"/>
            </a:gs>
            <a:gs pos="77000">
              <a:srgbClr val="99CCFF"/>
            </a:gs>
            <a:gs pos="100000">
              <a:srgbClr val="FF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195308" y="289832"/>
            <a:ext cx="21515547" cy="1206236"/>
          </a:xfrm>
          <a:prstGeom prst="rect">
            <a:avLst/>
          </a:prstGeom>
        </p:spPr>
        <p:txBody>
          <a:bodyPr vert="horz" lIns="177961" tIns="88980" rIns="177961" bIns="889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95308" y="1688730"/>
            <a:ext cx="21515547" cy="4776358"/>
          </a:xfrm>
          <a:prstGeom prst="rect">
            <a:avLst/>
          </a:prstGeom>
        </p:spPr>
        <p:txBody>
          <a:bodyPr vert="horz" lIns="177961" tIns="88980" rIns="177961" bIns="8898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195308" y="6708010"/>
            <a:ext cx="5578105" cy="385325"/>
          </a:xfrm>
          <a:prstGeom prst="rect">
            <a:avLst/>
          </a:prstGeom>
        </p:spPr>
        <p:txBody>
          <a:bodyPr vert="horz" lIns="177961" tIns="88980" rIns="177961" bIns="88980" rtlCol="0" anchor="ctr"/>
          <a:lstStyle>
            <a:lvl1pPr algn="l">
              <a:defRPr sz="2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55D2E-0629-477C-A494-02342E4F0F78}" type="datetimeFigureOut">
              <a:rPr lang="es-VE" smtClean="0"/>
              <a:t>3/7/2023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8167939" y="6708010"/>
            <a:ext cx="7570285" cy="385325"/>
          </a:xfrm>
          <a:prstGeom prst="rect">
            <a:avLst/>
          </a:prstGeom>
        </p:spPr>
        <p:txBody>
          <a:bodyPr vert="horz" lIns="177961" tIns="88980" rIns="177961" bIns="88980" rtlCol="0" anchor="ctr"/>
          <a:lstStyle>
            <a:lvl1pPr algn="ctr">
              <a:defRPr sz="2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7132750" y="6708010"/>
            <a:ext cx="5578105" cy="385325"/>
          </a:xfrm>
          <a:prstGeom prst="rect">
            <a:avLst/>
          </a:prstGeom>
        </p:spPr>
        <p:txBody>
          <a:bodyPr vert="horz" lIns="177961" tIns="88980" rIns="177961" bIns="88980" rtlCol="0" anchor="ctr"/>
          <a:lstStyle>
            <a:lvl1pPr algn="r">
              <a:defRPr sz="2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4D38D-BEE5-44AE-ADB6-53CB1C11CE34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797038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779605" rtl="0" eaLnBrk="1" latinLnBrk="0" hangingPunct="1">
        <a:spcBef>
          <a:spcPct val="0"/>
        </a:spcBef>
        <a:buNone/>
        <a:defRPr sz="8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67352" indent="-667352" algn="l" defTabSz="1779605" rtl="0" eaLnBrk="1" latinLnBrk="0" hangingPunct="1">
        <a:spcBef>
          <a:spcPct val="20000"/>
        </a:spcBef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445929" indent="-556127" algn="l" defTabSz="1779605" rtl="0" eaLnBrk="1" latinLnBrk="0" hangingPunct="1">
        <a:spcBef>
          <a:spcPct val="20000"/>
        </a:spcBef>
        <a:buFont typeface="Arial" panose="020B0604020202020204" pitchFamily="34" charset="0"/>
        <a:buChar char="–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224507" indent="-444901" algn="l" defTabSz="1779605" rtl="0" eaLnBrk="1" latinLnBrk="0" hangingPunct="1">
        <a:spcBef>
          <a:spcPct val="20000"/>
        </a:spcBef>
        <a:buFont typeface="Arial" panose="020B0604020202020204" pitchFamily="34" charset="0"/>
        <a:buChar char="•"/>
        <a:defRPr sz="4700" kern="1200">
          <a:solidFill>
            <a:schemeClr val="tx1"/>
          </a:solidFill>
          <a:latin typeface="+mn-lt"/>
          <a:ea typeface="+mn-ea"/>
          <a:cs typeface="+mn-cs"/>
        </a:defRPr>
      </a:lvl3pPr>
      <a:lvl4pPr marL="3114309" indent="-444901" algn="l" defTabSz="1779605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4004112" indent="-444901" algn="l" defTabSz="1779605" rtl="0" eaLnBrk="1" latinLnBrk="0" hangingPunct="1">
        <a:spcBef>
          <a:spcPct val="20000"/>
        </a:spcBef>
        <a:buFont typeface="Arial" panose="020B0604020202020204" pitchFamily="34" charset="0"/>
        <a:buChar char="»"/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893915" indent="-444901" algn="l" defTabSz="1779605" rtl="0" eaLnBrk="1" latinLnBrk="0" hangingPunct="1">
        <a:spcBef>
          <a:spcPct val="200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783717" indent="-444901" algn="l" defTabSz="1779605" rtl="0" eaLnBrk="1" latinLnBrk="0" hangingPunct="1">
        <a:spcBef>
          <a:spcPct val="200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673520" indent="-444901" algn="l" defTabSz="1779605" rtl="0" eaLnBrk="1" latinLnBrk="0" hangingPunct="1">
        <a:spcBef>
          <a:spcPct val="200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563322" indent="-444901" algn="l" defTabSz="1779605" rtl="0" eaLnBrk="1" latinLnBrk="0" hangingPunct="1">
        <a:spcBef>
          <a:spcPct val="200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1779605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89803" algn="l" defTabSz="1779605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779605" algn="l" defTabSz="1779605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669408" algn="l" defTabSz="1779605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559211" algn="l" defTabSz="1779605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449013" algn="l" defTabSz="1779605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338816" algn="l" defTabSz="1779605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6228618" algn="l" defTabSz="1779605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7118421" algn="l" defTabSz="1779605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8122281" y="760177"/>
            <a:ext cx="1374525" cy="29940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Neurilema</a:t>
            </a:r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Vaina de mielina </a:t>
            </a:r>
          </a:p>
        </p:txBody>
      </p:sp>
      <p:cxnSp>
        <p:nvCxnSpPr>
          <p:cNvPr id="7" name="6 Conector recto"/>
          <p:cNvCxnSpPr>
            <a:endCxn id="6" idx="2"/>
          </p:cNvCxnSpPr>
          <p:nvPr/>
        </p:nvCxnSpPr>
        <p:spPr>
          <a:xfrm flipV="1">
            <a:off x="8757396" y="1059585"/>
            <a:ext cx="52148" cy="13302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8" name="7 Rectángulo redondeado"/>
          <p:cNvSpPr/>
          <p:nvPr/>
        </p:nvSpPr>
        <p:spPr>
          <a:xfrm>
            <a:off x="10314743" y="115932"/>
            <a:ext cx="2315533" cy="3202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26" tIns="85563" rIns="171126" bIns="85563" rtlCol="0" anchor="ctr"/>
          <a:lstStyle/>
          <a:p>
            <a:pPr algn="ctr"/>
            <a:r>
              <a:rPr lang="es-VE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NEURONAS </a:t>
            </a:r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1070427" y="580083"/>
            <a:ext cx="19418900" cy="20179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14537670" y="600220"/>
            <a:ext cx="1" cy="162473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flipV="1">
            <a:off x="6710122" y="606485"/>
            <a:ext cx="0" cy="173149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3" name="12 Rectángulo redondeado"/>
          <p:cNvSpPr/>
          <p:nvPr/>
        </p:nvSpPr>
        <p:spPr>
          <a:xfrm>
            <a:off x="2459783" y="806922"/>
            <a:ext cx="1176617" cy="28949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Cuerpo celular</a:t>
            </a:r>
          </a:p>
        </p:txBody>
      </p:sp>
      <p:cxnSp>
        <p:nvCxnSpPr>
          <p:cNvPr id="14" name="13 Conector recto"/>
          <p:cNvCxnSpPr/>
          <p:nvPr/>
        </p:nvCxnSpPr>
        <p:spPr>
          <a:xfrm flipV="1">
            <a:off x="1070427" y="600262"/>
            <a:ext cx="0" cy="173149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flipV="1">
            <a:off x="3047135" y="1129003"/>
            <a:ext cx="1" cy="94921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6" name="15 Rectángulo redondeado"/>
          <p:cNvSpPr/>
          <p:nvPr/>
        </p:nvSpPr>
        <p:spPr>
          <a:xfrm>
            <a:off x="4341884" y="788915"/>
            <a:ext cx="936104" cy="22940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Dendritas </a:t>
            </a:r>
          </a:p>
        </p:txBody>
      </p:sp>
      <p:cxnSp>
        <p:nvCxnSpPr>
          <p:cNvPr id="18" name="17 Conector recto"/>
          <p:cNvCxnSpPr/>
          <p:nvPr/>
        </p:nvCxnSpPr>
        <p:spPr>
          <a:xfrm flipV="1">
            <a:off x="4809936" y="601620"/>
            <a:ext cx="0" cy="173149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1" name="20 Rectángulo redondeado"/>
          <p:cNvSpPr/>
          <p:nvPr/>
        </p:nvSpPr>
        <p:spPr>
          <a:xfrm>
            <a:off x="10174096" y="759060"/>
            <a:ext cx="908668" cy="23413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Axón</a:t>
            </a:r>
          </a:p>
        </p:txBody>
      </p:sp>
      <p:cxnSp>
        <p:nvCxnSpPr>
          <p:cNvPr id="22" name="21 Conector recto"/>
          <p:cNvCxnSpPr/>
          <p:nvPr/>
        </p:nvCxnSpPr>
        <p:spPr>
          <a:xfrm flipV="1">
            <a:off x="10628430" y="1014303"/>
            <a:ext cx="1" cy="94921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 flipV="1">
            <a:off x="11427113" y="419396"/>
            <a:ext cx="0" cy="17536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flipV="1">
            <a:off x="10613260" y="580083"/>
            <a:ext cx="0" cy="173149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5" name="24 Rectángulo redondeado"/>
          <p:cNvSpPr/>
          <p:nvPr/>
        </p:nvSpPr>
        <p:spPr>
          <a:xfrm>
            <a:off x="13949363" y="750746"/>
            <a:ext cx="1176617" cy="32094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Unión neuromuscular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6018399" y="1169419"/>
            <a:ext cx="13573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 las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9973577" y="1078961"/>
            <a:ext cx="13573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la </a:t>
            </a:r>
          </a:p>
        </p:txBody>
      </p:sp>
      <p:sp>
        <p:nvSpPr>
          <p:cNvPr id="37" name="36 Rectángulo redondeado"/>
          <p:cNvSpPr/>
          <p:nvPr/>
        </p:nvSpPr>
        <p:spPr>
          <a:xfrm>
            <a:off x="19811179" y="742536"/>
            <a:ext cx="1321940" cy="28949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Neurotransmisores </a:t>
            </a:r>
          </a:p>
        </p:txBody>
      </p:sp>
      <p:cxnSp>
        <p:nvCxnSpPr>
          <p:cNvPr id="47" name="46 Conector recto"/>
          <p:cNvCxnSpPr/>
          <p:nvPr/>
        </p:nvCxnSpPr>
        <p:spPr>
          <a:xfrm flipH="1">
            <a:off x="20489328" y="593739"/>
            <a:ext cx="3941" cy="129083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2" name="51 Rectángulo redondeado"/>
          <p:cNvSpPr/>
          <p:nvPr/>
        </p:nvSpPr>
        <p:spPr>
          <a:xfrm>
            <a:off x="283407" y="1010923"/>
            <a:ext cx="1524800" cy="57662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Células nerviosas que se especializa en procesar información. </a:t>
            </a:r>
          </a:p>
        </p:txBody>
      </p:sp>
      <p:sp>
        <p:nvSpPr>
          <p:cNvPr id="53" name="52 Rectángulo redondeado"/>
          <p:cNvSpPr/>
          <p:nvPr/>
        </p:nvSpPr>
        <p:spPr>
          <a:xfrm>
            <a:off x="285365" y="1995240"/>
            <a:ext cx="1444634" cy="47133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 unidad básica del sistema nervioso.</a:t>
            </a:r>
          </a:p>
        </p:txBody>
      </p:sp>
      <p:sp>
        <p:nvSpPr>
          <p:cNvPr id="54" name="53 Rectángulo redondeado"/>
          <p:cNvSpPr/>
          <p:nvPr/>
        </p:nvSpPr>
        <p:spPr>
          <a:xfrm>
            <a:off x="178836" y="2894677"/>
            <a:ext cx="1682377" cy="85251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 iguales, están especializadas para manejar diferentes funciones de procesamiento de información, </a:t>
            </a:r>
          </a:p>
        </p:txBody>
      </p:sp>
      <p:sp>
        <p:nvSpPr>
          <p:cNvPr id="55" name="54 CuadroTexto"/>
          <p:cNvSpPr txBox="1"/>
          <p:nvPr/>
        </p:nvSpPr>
        <p:spPr>
          <a:xfrm>
            <a:off x="341364" y="2600283"/>
            <a:ext cx="13573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todas</a:t>
            </a:r>
          </a:p>
        </p:txBody>
      </p:sp>
      <p:cxnSp>
        <p:nvCxnSpPr>
          <p:cNvPr id="57" name="56 Conector recto"/>
          <p:cNvCxnSpPr/>
          <p:nvPr/>
        </p:nvCxnSpPr>
        <p:spPr>
          <a:xfrm flipV="1">
            <a:off x="1082744" y="895933"/>
            <a:ext cx="0" cy="12157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58" name="57 Conector recto"/>
          <p:cNvCxnSpPr/>
          <p:nvPr/>
        </p:nvCxnSpPr>
        <p:spPr>
          <a:xfrm flipV="1">
            <a:off x="995033" y="1587548"/>
            <a:ext cx="1" cy="94921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59" name="58 CuadroTexto"/>
          <p:cNvSpPr txBox="1"/>
          <p:nvPr/>
        </p:nvSpPr>
        <p:spPr>
          <a:xfrm>
            <a:off x="373991" y="1677230"/>
            <a:ext cx="13573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Conformándose como </a:t>
            </a:r>
          </a:p>
        </p:txBody>
      </p:sp>
      <p:cxnSp>
        <p:nvCxnSpPr>
          <p:cNvPr id="60" name="59 Conector recto"/>
          <p:cNvCxnSpPr/>
          <p:nvPr/>
        </p:nvCxnSpPr>
        <p:spPr>
          <a:xfrm flipV="1">
            <a:off x="996582" y="1873663"/>
            <a:ext cx="0" cy="12157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1" name="60 Conector recto"/>
          <p:cNvCxnSpPr/>
          <p:nvPr/>
        </p:nvCxnSpPr>
        <p:spPr>
          <a:xfrm flipV="1">
            <a:off x="994934" y="2466578"/>
            <a:ext cx="0" cy="12829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62" name="61 Conector recto"/>
          <p:cNvCxnSpPr/>
          <p:nvPr/>
        </p:nvCxnSpPr>
        <p:spPr>
          <a:xfrm flipH="1" flipV="1">
            <a:off x="994860" y="2767553"/>
            <a:ext cx="1" cy="12712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3" name="62 CuadroTexto"/>
          <p:cNvSpPr txBox="1"/>
          <p:nvPr/>
        </p:nvSpPr>
        <p:spPr>
          <a:xfrm>
            <a:off x="292106" y="3830792"/>
            <a:ext cx="13573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 </a:t>
            </a:r>
          </a:p>
        </p:txBody>
      </p:sp>
      <p:cxnSp>
        <p:nvCxnSpPr>
          <p:cNvPr id="64" name="63 Conector recto"/>
          <p:cNvCxnSpPr/>
          <p:nvPr/>
        </p:nvCxnSpPr>
        <p:spPr>
          <a:xfrm flipV="1">
            <a:off x="950801" y="3785460"/>
            <a:ext cx="0" cy="12829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67" name="66 CuadroTexto"/>
          <p:cNvSpPr txBox="1"/>
          <p:nvPr/>
        </p:nvSpPr>
        <p:spPr>
          <a:xfrm>
            <a:off x="405304" y="750746"/>
            <a:ext cx="13573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 las</a:t>
            </a:r>
          </a:p>
        </p:txBody>
      </p:sp>
      <p:cxnSp>
        <p:nvCxnSpPr>
          <p:cNvPr id="69" name="68 Conector recto"/>
          <p:cNvCxnSpPr/>
          <p:nvPr/>
        </p:nvCxnSpPr>
        <p:spPr>
          <a:xfrm flipV="1">
            <a:off x="937386" y="3966844"/>
            <a:ext cx="7016" cy="186775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0" name="69 Rectángulo redondeado"/>
          <p:cNvSpPr/>
          <p:nvPr/>
        </p:nvSpPr>
        <p:spPr>
          <a:xfrm>
            <a:off x="339598" y="4236012"/>
            <a:ext cx="1244332" cy="534822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Recibir señales desde receptores sensoriales.</a:t>
            </a:r>
          </a:p>
        </p:txBody>
      </p:sp>
      <p:sp>
        <p:nvSpPr>
          <p:cNvPr id="71" name="70 Rectángulo redondeado"/>
          <p:cNvSpPr/>
          <p:nvPr/>
        </p:nvSpPr>
        <p:spPr>
          <a:xfrm>
            <a:off x="380983" y="4922995"/>
            <a:ext cx="1634994" cy="1041529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Conducir estas señales como impulsos nerviosos, que consisten en cambios en la polaridad eléctrica a nivel de su membrana celular.</a:t>
            </a:r>
          </a:p>
        </p:txBody>
      </p:sp>
      <p:sp>
        <p:nvSpPr>
          <p:cNvPr id="72" name="71 Rectángulo redondeado"/>
          <p:cNvSpPr/>
          <p:nvPr/>
        </p:nvSpPr>
        <p:spPr>
          <a:xfrm>
            <a:off x="406505" y="6115742"/>
            <a:ext cx="1302298" cy="702421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Transmitir las señales a otras neuronas o a células efectoras.</a:t>
            </a:r>
          </a:p>
        </p:txBody>
      </p:sp>
      <p:cxnSp>
        <p:nvCxnSpPr>
          <p:cNvPr id="73" name="72 Conector recto"/>
          <p:cNvCxnSpPr/>
          <p:nvPr/>
        </p:nvCxnSpPr>
        <p:spPr>
          <a:xfrm>
            <a:off x="173939" y="4154353"/>
            <a:ext cx="746136" cy="3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4" name="73 Conector recto"/>
          <p:cNvCxnSpPr/>
          <p:nvPr/>
        </p:nvCxnSpPr>
        <p:spPr>
          <a:xfrm>
            <a:off x="173940" y="4153617"/>
            <a:ext cx="4025" cy="2268995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5" name="74 Conector recto"/>
          <p:cNvCxnSpPr>
            <a:stCxn id="70" idx="1"/>
          </p:cNvCxnSpPr>
          <p:nvPr/>
        </p:nvCxnSpPr>
        <p:spPr>
          <a:xfrm flipH="1">
            <a:off x="181991" y="4503423"/>
            <a:ext cx="157607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6" name="75 Conector recto"/>
          <p:cNvCxnSpPr>
            <a:stCxn id="71" idx="1"/>
          </p:cNvCxnSpPr>
          <p:nvPr/>
        </p:nvCxnSpPr>
        <p:spPr>
          <a:xfrm flipH="1">
            <a:off x="177965" y="5443760"/>
            <a:ext cx="203018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77" name="76 Conector recto"/>
          <p:cNvCxnSpPr/>
          <p:nvPr/>
        </p:nvCxnSpPr>
        <p:spPr>
          <a:xfrm flipH="1">
            <a:off x="181991" y="6419988"/>
            <a:ext cx="224514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92" name="91 Conector recto"/>
          <p:cNvCxnSpPr/>
          <p:nvPr/>
        </p:nvCxnSpPr>
        <p:spPr>
          <a:xfrm flipV="1">
            <a:off x="3048091" y="607583"/>
            <a:ext cx="0" cy="173149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93" name="92 Rectángulo redondeado"/>
          <p:cNvSpPr/>
          <p:nvPr/>
        </p:nvSpPr>
        <p:spPr>
          <a:xfrm>
            <a:off x="2406834" y="1511110"/>
            <a:ext cx="1230954" cy="57662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Principalmente se produce la energía. </a:t>
            </a:r>
          </a:p>
        </p:txBody>
      </p:sp>
      <p:sp>
        <p:nvSpPr>
          <p:cNvPr id="94" name="93 Rectángulo redondeado"/>
          <p:cNvSpPr/>
          <p:nvPr/>
        </p:nvSpPr>
        <p:spPr>
          <a:xfrm>
            <a:off x="2385459" y="2495427"/>
            <a:ext cx="1228996" cy="47133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parte más voluminosa de la neurona,</a:t>
            </a:r>
          </a:p>
        </p:txBody>
      </p:sp>
      <p:sp>
        <p:nvSpPr>
          <p:cNvPr id="95" name="94 Rectángulo redondeado"/>
          <p:cNvSpPr/>
          <p:nvPr/>
        </p:nvSpPr>
        <p:spPr>
          <a:xfrm>
            <a:off x="2181122" y="3394864"/>
            <a:ext cx="1682377" cy="85251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estructura esférica llamada núcleo, el cual contiene la información que dirige la actividad de la neurona.</a:t>
            </a:r>
          </a:p>
        </p:txBody>
      </p:sp>
      <p:sp>
        <p:nvSpPr>
          <p:cNvPr id="96" name="95 CuadroTexto"/>
          <p:cNvSpPr txBox="1"/>
          <p:nvPr/>
        </p:nvSpPr>
        <p:spPr>
          <a:xfrm>
            <a:off x="2343650" y="3100470"/>
            <a:ext cx="13573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Aquí se halla</a:t>
            </a:r>
          </a:p>
        </p:txBody>
      </p:sp>
      <p:cxnSp>
        <p:nvCxnSpPr>
          <p:cNvPr id="97" name="96 Conector recto"/>
          <p:cNvCxnSpPr/>
          <p:nvPr/>
        </p:nvCxnSpPr>
        <p:spPr>
          <a:xfrm flipV="1">
            <a:off x="3047135" y="1396120"/>
            <a:ext cx="0" cy="12157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98" name="97 Conector recto"/>
          <p:cNvCxnSpPr/>
          <p:nvPr/>
        </p:nvCxnSpPr>
        <p:spPr>
          <a:xfrm flipV="1">
            <a:off x="2997319" y="2087735"/>
            <a:ext cx="1" cy="94921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99" name="98 CuadroTexto"/>
          <p:cNvSpPr txBox="1"/>
          <p:nvPr/>
        </p:nvSpPr>
        <p:spPr>
          <a:xfrm>
            <a:off x="2376277" y="2177417"/>
            <a:ext cx="13573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Corresponde a</a:t>
            </a:r>
          </a:p>
        </p:txBody>
      </p:sp>
      <p:cxnSp>
        <p:nvCxnSpPr>
          <p:cNvPr id="100" name="99 Conector recto"/>
          <p:cNvCxnSpPr/>
          <p:nvPr/>
        </p:nvCxnSpPr>
        <p:spPr>
          <a:xfrm flipV="1">
            <a:off x="2998868" y="2373850"/>
            <a:ext cx="0" cy="12157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1" name="100 Conector recto"/>
          <p:cNvCxnSpPr/>
          <p:nvPr/>
        </p:nvCxnSpPr>
        <p:spPr>
          <a:xfrm flipV="1">
            <a:off x="2997220" y="2966765"/>
            <a:ext cx="0" cy="12829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2" name="101 Conector recto"/>
          <p:cNvCxnSpPr/>
          <p:nvPr/>
        </p:nvCxnSpPr>
        <p:spPr>
          <a:xfrm flipH="1" flipV="1">
            <a:off x="2997146" y="3267740"/>
            <a:ext cx="1" cy="12712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03" name="102 CuadroTexto"/>
          <p:cNvSpPr txBox="1"/>
          <p:nvPr/>
        </p:nvSpPr>
        <p:spPr>
          <a:xfrm>
            <a:off x="2376277" y="1200139"/>
            <a:ext cx="13573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donde</a:t>
            </a:r>
          </a:p>
        </p:txBody>
      </p:sp>
      <p:sp>
        <p:nvSpPr>
          <p:cNvPr id="105" name="104 Rectángulo redondeado"/>
          <p:cNvSpPr/>
          <p:nvPr/>
        </p:nvSpPr>
        <p:spPr>
          <a:xfrm>
            <a:off x="2213749" y="4668406"/>
            <a:ext cx="1682377" cy="85251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encuentra incluido el citoplasma y otros componentes importantes para el funcionamiento de la célula en general.</a:t>
            </a:r>
          </a:p>
        </p:txBody>
      </p:sp>
      <p:sp>
        <p:nvSpPr>
          <p:cNvPr id="106" name="105 CuadroTexto"/>
          <p:cNvSpPr txBox="1"/>
          <p:nvPr/>
        </p:nvSpPr>
        <p:spPr>
          <a:xfrm>
            <a:off x="2364819" y="4374012"/>
            <a:ext cx="13573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Además también</a:t>
            </a:r>
          </a:p>
        </p:txBody>
      </p:sp>
      <p:cxnSp>
        <p:nvCxnSpPr>
          <p:cNvPr id="107" name="106 Conector recto"/>
          <p:cNvCxnSpPr/>
          <p:nvPr/>
        </p:nvCxnSpPr>
        <p:spPr>
          <a:xfrm flipV="1">
            <a:off x="3029847" y="4240307"/>
            <a:ext cx="0" cy="12829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8" name="107 Conector recto"/>
          <p:cNvCxnSpPr/>
          <p:nvPr/>
        </p:nvCxnSpPr>
        <p:spPr>
          <a:xfrm flipH="1" flipV="1">
            <a:off x="3029773" y="4541282"/>
            <a:ext cx="1" cy="12712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9" name="108 Conector recto"/>
          <p:cNvCxnSpPr/>
          <p:nvPr/>
        </p:nvCxnSpPr>
        <p:spPr>
          <a:xfrm flipV="1">
            <a:off x="4834760" y="1029801"/>
            <a:ext cx="1" cy="94921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10" name="109 Rectángulo redondeado"/>
          <p:cNvSpPr/>
          <p:nvPr/>
        </p:nvSpPr>
        <p:spPr>
          <a:xfrm>
            <a:off x="4001374" y="1411908"/>
            <a:ext cx="1682377" cy="57662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Ramificaciones del cuerpo celular que sirven para conectarse a otras neuronas.</a:t>
            </a:r>
          </a:p>
        </p:txBody>
      </p:sp>
      <p:sp>
        <p:nvSpPr>
          <p:cNvPr id="111" name="110 Rectángulo redondeado"/>
          <p:cNvSpPr/>
          <p:nvPr/>
        </p:nvSpPr>
        <p:spPr>
          <a:xfrm>
            <a:off x="4011600" y="2398290"/>
            <a:ext cx="1644964" cy="78241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Recibir  impulsos nerviosos, estímulos y excitación de otras neuronas a través de la sinapsis.</a:t>
            </a:r>
          </a:p>
        </p:txBody>
      </p:sp>
      <p:sp>
        <p:nvSpPr>
          <p:cNvPr id="112" name="111 Rectángulo redondeado"/>
          <p:cNvSpPr/>
          <p:nvPr/>
        </p:nvSpPr>
        <p:spPr>
          <a:xfrm>
            <a:off x="4177268" y="3620391"/>
            <a:ext cx="1284417" cy="64596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Enviarlas hasta el cuerpo (soma) de la neurona.</a:t>
            </a:r>
          </a:p>
        </p:txBody>
      </p:sp>
      <p:sp>
        <p:nvSpPr>
          <p:cNvPr id="113" name="112 CuadroTexto"/>
          <p:cNvSpPr txBox="1"/>
          <p:nvPr/>
        </p:nvSpPr>
        <p:spPr>
          <a:xfrm>
            <a:off x="4155421" y="3316335"/>
            <a:ext cx="13573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</a:p>
        </p:txBody>
      </p:sp>
      <p:cxnSp>
        <p:nvCxnSpPr>
          <p:cNvPr id="114" name="113 Conector recto"/>
          <p:cNvCxnSpPr/>
          <p:nvPr/>
        </p:nvCxnSpPr>
        <p:spPr>
          <a:xfrm flipV="1">
            <a:off x="4834760" y="1296918"/>
            <a:ext cx="0" cy="12157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15" name="114 Conector recto"/>
          <p:cNvCxnSpPr/>
          <p:nvPr/>
        </p:nvCxnSpPr>
        <p:spPr>
          <a:xfrm flipV="1">
            <a:off x="4784944" y="1987682"/>
            <a:ext cx="1" cy="94921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16" name="115 CuadroTexto"/>
          <p:cNvSpPr txBox="1"/>
          <p:nvPr/>
        </p:nvSpPr>
        <p:spPr>
          <a:xfrm>
            <a:off x="4163902" y="2077364"/>
            <a:ext cx="13573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 función es</a:t>
            </a:r>
          </a:p>
        </p:txBody>
      </p:sp>
      <p:cxnSp>
        <p:nvCxnSpPr>
          <p:cNvPr id="117" name="116 Conector recto"/>
          <p:cNvCxnSpPr/>
          <p:nvPr/>
        </p:nvCxnSpPr>
        <p:spPr>
          <a:xfrm flipV="1">
            <a:off x="4786493" y="2273797"/>
            <a:ext cx="0" cy="12157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18" name="117 Conector recto"/>
          <p:cNvCxnSpPr/>
          <p:nvPr/>
        </p:nvCxnSpPr>
        <p:spPr>
          <a:xfrm flipV="1">
            <a:off x="4809669" y="3192292"/>
            <a:ext cx="0" cy="12829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19" name="118 Conector recto"/>
          <p:cNvCxnSpPr/>
          <p:nvPr/>
        </p:nvCxnSpPr>
        <p:spPr>
          <a:xfrm flipH="1" flipV="1">
            <a:off x="4809595" y="3493267"/>
            <a:ext cx="1" cy="12712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20" name="119 CuadroTexto"/>
          <p:cNvSpPr txBox="1"/>
          <p:nvPr/>
        </p:nvSpPr>
        <p:spPr>
          <a:xfrm>
            <a:off x="4168545" y="1088114"/>
            <a:ext cx="13573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 </a:t>
            </a:r>
          </a:p>
        </p:txBody>
      </p:sp>
      <p:sp>
        <p:nvSpPr>
          <p:cNvPr id="128" name="127 Rectángulo redondeado"/>
          <p:cNvSpPr/>
          <p:nvPr/>
        </p:nvSpPr>
        <p:spPr>
          <a:xfrm>
            <a:off x="5940877" y="1458947"/>
            <a:ext cx="1524800" cy="57662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Interrupciones que ocurren a intervalos regulares.</a:t>
            </a:r>
          </a:p>
        </p:txBody>
      </p:sp>
      <p:sp>
        <p:nvSpPr>
          <p:cNvPr id="129" name="128 Rectángulo redondeado"/>
          <p:cNvSpPr/>
          <p:nvPr/>
        </p:nvSpPr>
        <p:spPr>
          <a:xfrm>
            <a:off x="5942835" y="2443263"/>
            <a:ext cx="1444634" cy="59959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la longitud del axón en la vaina de mielina que lo envuelve.</a:t>
            </a:r>
          </a:p>
        </p:txBody>
      </p:sp>
      <p:sp>
        <p:nvSpPr>
          <p:cNvPr id="130" name="129 Rectángulo redondeado"/>
          <p:cNvSpPr/>
          <p:nvPr/>
        </p:nvSpPr>
        <p:spPr>
          <a:xfrm>
            <a:off x="5862088" y="3443699"/>
            <a:ext cx="1682377" cy="85251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Pequeñísimos espacios que exponen a la membrana del axón al líquido extracelular.</a:t>
            </a:r>
          </a:p>
        </p:txBody>
      </p:sp>
      <p:sp>
        <p:nvSpPr>
          <p:cNvPr id="131" name="130 CuadroTexto"/>
          <p:cNvSpPr txBox="1"/>
          <p:nvPr/>
        </p:nvSpPr>
        <p:spPr>
          <a:xfrm>
            <a:off x="6024616" y="3144966"/>
            <a:ext cx="13573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 </a:t>
            </a:r>
          </a:p>
        </p:txBody>
      </p:sp>
      <p:cxnSp>
        <p:nvCxnSpPr>
          <p:cNvPr id="132" name="131 Conector recto"/>
          <p:cNvCxnSpPr/>
          <p:nvPr/>
        </p:nvCxnSpPr>
        <p:spPr>
          <a:xfrm flipV="1">
            <a:off x="6697060" y="1343957"/>
            <a:ext cx="0" cy="12157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3" name="132 Conector recto"/>
          <p:cNvCxnSpPr/>
          <p:nvPr/>
        </p:nvCxnSpPr>
        <p:spPr>
          <a:xfrm flipV="1">
            <a:off x="6652503" y="2035572"/>
            <a:ext cx="1" cy="94921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34" name="133 CuadroTexto"/>
          <p:cNvSpPr txBox="1"/>
          <p:nvPr/>
        </p:nvSpPr>
        <p:spPr>
          <a:xfrm>
            <a:off x="6031461" y="2125254"/>
            <a:ext cx="13573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 largo</a:t>
            </a:r>
          </a:p>
        </p:txBody>
      </p:sp>
      <p:cxnSp>
        <p:nvCxnSpPr>
          <p:cNvPr id="135" name="134 Conector recto"/>
          <p:cNvCxnSpPr/>
          <p:nvPr/>
        </p:nvCxnSpPr>
        <p:spPr>
          <a:xfrm flipV="1">
            <a:off x="6654052" y="2321687"/>
            <a:ext cx="0" cy="12157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6" name="135 Conector recto"/>
          <p:cNvCxnSpPr/>
          <p:nvPr/>
        </p:nvCxnSpPr>
        <p:spPr>
          <a:xfrm flipV="1">
            <a:off x="6678186" y="3056633"/>
            <a:ext cx="0" cy="12829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7" name="136 Conector recto"/>
          <p:cNvCxnSpPr/>
          <p:nvPr/>
        </p:nvCxnSpPr>
        <p:spPr>
          <a:xfrm flipH="1" flipV="1">
            <a:off x="6691427" y="3312236"/>
            <a:ext cx="1" cy="12712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40" name="139 Rectángulo redondeado"/>
          <p:cNvSpPr/>
          <p:nvPr/>
        </p:nvSpPr>
        <p:spPr>
          <a:xfrm>
            <a:off x="6141351" y="796193"/>
            <a:ext cx="1231097" cy="29940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Nodo de </a:t>
            </a:r>
            <a:r>
              <a:rPr lang="es-VE" sz="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Ranvier</a:t>
            </a:r>
            <a:endParaRPr lang="es-VE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1" name="140 Conector recto"/>
          <p:cNvCxnSpPr/>
          <p:nvPr/>
        </p:nvCxnSpPr>
        <p:spPr>
          <a:xfrm>
            <a:off x="6710122" y="1089209"/>
            <a:ext cx="0" cy="125342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2" name="141 Conector recto"/>
          <p:cNvCxnSpPr/>
          <p:nvPr/>
        </p:nvCxnSpPr>
        <p:spPr>
          <a:xfrm flipV="1">
            <a:off x="8725008" y="570049"/>
            <a:ext cx="0" cy="173149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43" name="142 CuadroTexto"/>
          <p:cNvSpPr txBox="1"/>
          <p:nvPr/>
        </p:nvSpPr>
        <p:spPr>
          <a:xfrm>
            <a:off x="8097294" y="1121465"/>
            <a:ext cx="13573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Entre sus funciones</a:t>
            </a:r>
          </a:p>
        </p:txBody>
      </p:sp>
      <p:sp>
        <p:nvSpPr>
          <p:cNvPr id="144" name="143 Rectángulo redondeado"/>
          <p:cNvSpPr/>
          <p:nvPr/>
        </p:nvSpPr>
        <p:spPr>
          <a:xfrm>
            <a:off x="7892300" y="1689366"/>
            <a:ext cx="1763388" cy="82348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VE" sz="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mielinización</a:t>
            </a:r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las fibras nerviosas es un sistema desarrollado para aumentar la velocidad de  conducción del impulso.</a:t>
            </a:r>
          </a:p>
        </p:txBody>
      </p:sp>
      <p:sp>
        <p:nvSpPr>
          <p:cNvPr id="145" name="144 Rectángulo redondeado"/>
          <p:cNvSpPr/>
          <p:nvPr/>
        </p:nvSpPr>
        <p:spPr>
          <a:xfrm>
            <a:off x="7933301" y="2720712"/>
            <a:ext cx="1563505" cy="59629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 capas de mielina forman un buen aislante eléctrico alrededor del axón.</a:t>
            </a:r>
          </a:p>
        </p:txBody>
      </p:sp>
      <p:sp>
        <p:nvSpPr>
          <p:cNvPr id="146" name="145 Rectángulo redondeado"/>
          <p:cNvSpPr/>
          <p:nvPr/>
        </p:nvSpPr>
        <p:spPr>
          <a:xfrm>
            <a:off x="7896641" y="3500326"/>
            <a:ext cx="1759047" cy="137582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los nodos de </a:t>
            </a:r>
            <a:r>
              <a:rPr lang="es-VE" sz="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ranvier</a:t>
            </a:r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 produce flujo de iones a través del </a:t>
            </a:r>
            <a:r>
              <a:rPr lang="es-VE" sz="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axólema</a:t>
            </a:r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generándose los potenciales que propongan el impulso el cual es conducido de no a nodo “conducción saltatoria”</a:t>
            </a:r>
          </a:p>
        </p:txBody>
      </p:sp>
      <p:cxnSp>
        <p:nvCxnSpPr>
          <p:cNvPr id="171" name="170 Conector recto"/>
          <p:cNvCxnSpPr/>
          <p:nvPr/>
        </p:nvCxnSpPr>
        <p:spPr>
          <a:xfrm>
            <a:off x="7711472" y="1472155"/>
            <a:ext cx="0" cy="3913762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72" name="171 Conector recto"/>
          <p:cNvCxnSpPr/>
          <p:nvPr/>
        </p:nvCxnSpPr>
        <p:spPr>
          <a:xfrm flipH="1">
            <a:off x="7719523" y="2182733"/>
            <a:ext cx="157607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73" name="172 Conector recto"/>
          <p:cNvCxnSpPr/>
          <p:nvPr/>
        </p:nvCxnSpPr>
        <p:spPr>
          <a:xfrm flipH="1">
            <a:off x="7715497" y="3006184"/>
            <a:ext cx="203018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V="1">
            <a:off x="8747917" y="1284643"/>
            <a:ext cx="7016" cy="186775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82" name="181 Conector recto"/>
          <p:cNvCxnSpPr/>
          <p:nvPr/>
        </p:nvCxnSpPr>
        <p:spPr>
          <a:xfrm>
            <a:off x="7711472" y="1464270"/>
            <a:ext cx="1019134" cy="7885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87" name="186 Conector recto"/>
          <p:cNvCxnSpPr/>
          <p:nvPr/>
        </p:nvCxnSpPr>
        <p:spPr>
          <a:xfrm flipH="1">
            <a:off x="7700090" y="4101922"/>
            <a:ext cx="203018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89" name="188 Rectángulo redondeado"/>
          <p:cNvSpPr/>
          <p:nvPr/>
        </p:nvSpPr>
        <p:spPr>
          <a:xfrm>
            <a:off x="7933300" y="5073495"/>
            <a:ext cx="1722388" cy="59629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Entre las fibras </a:t>
            </a:r>
            <a:r>
              <a:rPr lang="es-VE" sz="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mielinicas</a:t>
            </a:r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mayor diámetro del axón, mayor velocidad de conducción.</a:t>
            </a:r>
          </a:p>
        </p:txBody>
      </p:sp>
      <p:cxnSp>
        <p:nvCxnSpPr>
          <p:cNvPr id="192" name="191 Conector recto"/>
          <p:cNvCxnSpPr/>
          <p:nvPr/>
        </p:nvCxnSpPr>
        <p:spPr>
          <a:xfrm flipH="1">
            <a:off x="7720309" y="5385917"/>
            <a:ext cx="203018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96" name="195 Rectángulo redondeado"/>
          <p:cNvSpPr/>
          <p:nvPr/>
        </p:nvSpPr>
        <p:spPr>
          <a:xfrm>
            <a:off x="9838736" y="1396120"/>
            <a:ext cx="1703102" cy="91480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Prolongación de las neuronas especializadas en conducir el impulso nervioso desde el cuerpo celular o soma, hacia otras célula.</a:t>
            </a:r>
          </a:p>
        </p:txBody>
      </p:sp>
      <p:sp>
        <p:nvSpPr>
          <p:cNvPr id="197" name="196 Rectángulo redondeado"/>
          <p:cNvSpPr/>
          <p:nvPr/>
        </p:nvSpPr>
        <p:spPr>
          <a:xfrm>
            <a:off x="9861259" y="2675739"/>
            <a:ext cx="1627347" cy="8358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Ramificaciones (</a:t>
            </a:r>
            <a:r>
              <a:rPr lang="es-VE" sz="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telodendrón</a:t>
            </a:r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que contiene los terminales o botones </a:t>
            </a:r>
            <a:r>
              <a:rPr lang="es-VE" sz="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potsinápticos</a:t>
            </a:r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que contactan con otras neuronas.</a:t>
            </a:r>
          </a:p>
        </p:txBody>
      </p:sp>
      <p:sp>
        <p:nvSpPr>
          <p:cNvPr id="198" name="197 Rectángulo redondeado"/>
          <p:cNvSpPr/>
          <p:nvPr/>
        </p:nvSpPr>
        <p:spPr>
          <a:xfrm>
            <a:off x="9833744" y="3978252"/>
            <a:ext cx="1682377" cy="85251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Citoesqueleto</a:t>
            </a:r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permite el transito bidireccional de orgánulos (mitocondrias) y vesículas de neurotransmisores.</a:t>
            </a:r>
          </a:p>
        </p:txBody>
      </p:sp>
      <p:sp>
        <p:nvSpPr>
          <p:cNvPr id="199" name="198 CuadroTexto"/>
          <p:cNvSpPr txBox="1"/>
          <p:nvPr/>
        </p:nvSpPr>
        <p:spPr>
          <a:xfrm>
            <a:off x="9996272" y="3651793"/>
            <a:ext cx="13573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</a:p>
        </p:txBody>
      </p:sp>
      <p:cxnSp>
        <p:nvCxnSpPr>
          <p:cNvPr id="200" name="199 Conector recto"/>
          <p:cNvCxnSpPr/>
          <p:nvPr/>
        </p:nvCxnSpPr>
        <p:spPr>
          <a:xfrm flipV="1">
            <a:off x="10646021" y="1281130"/>
            <a:ext cx="0" cy="12157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01" name="200 Conector recto"/>
          <p:cNvCxnSpPr/>
          <p:nvPr/>
        </p:nvCxnSpPr>
        <p:spPr>
          <a:xfrm flipV="1">
            <a:off x="10690287" y="2316250"/>
            <a:ext cx="1" cy="94921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02" name="201 CuadroTexto"/>
          <p:cNvSpPr txBox="1"/>
          <p:nvPr/>
        </p:nvSpPr>
        <p:spPr>
          <a:xfrm>
            <a:off x="10044198" y="2391644"/>
            <a:ext cx="13573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Termina en</a:t>
            </a:r>
          </a:p>
        </p:txBody>
      </p:sp>
      <p:cxnSp>
        <p:nvCxnSpPr>
          <p:cNvPr id="203" name="202 Conector recto"/>
          <p:cNvCxnSpPr/>
          <p:nvPr/>
        </p:nvCxnSpPr>
        <p:spPr>
          <a:xfrm flipV="1">
            <a:off x="10674932" y="2554162"/>
            <a:ext cx="0" cy="12157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04" name="203 Conector recto"/>
          <p:cNvCxnSpPr/>
          <p:nvPr/>
        </p:nvCxnSpPr>
        <p:spPr>
          <a:xfrm flipV="1">
            <a:off x="10698799" y="3523503"/>
            <a:ext cx="0" cy="12829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05" name="204 Conector recto"/>
          <p:cNvCxnSpPr/>
          <p:nvPr/>
        </p:nvCxnSpPr>
        <p:spPr>
          <a:xfrm flipH="1" flipV="1">
            <a:off x="10690286" y="3834345"/>
            <a:ext cx="1" cy="12712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09" name="208 Rectángulo redondeado"/>
          <p:cNvSpPr/>
          <p:nvPr/>
        </p:nvSpPr>
        <p:spPr>
          <a:xfrm>
            <a:off x="12009357" y="768840"/>
            <a:ext cx="1101102" cy="23688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Neurofibrillas</a:t>
            </a:r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210" name="209 Conector recto"/>
          <p:cNvCxnSpPr/>
          <p:nvPr/>
        </p:nvCxnSpPr>
        <p:spPr>
          <a:xfrm flipV="1">
            <a:off x="12559907" y="1012603"/>
            <a:ext cx="1" cy="94921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11" name="210 Conector recto"/>
          <p:cNvCxnSpPr/>
          <p:nvPr/>
        </p:nvCxnSpPr>
        <p:spPr>
          <a:xfrm flipV="1">
            <a:off x="12559907" y="570461"/>
            <a:ext cx="0" cy="173149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12" name="211 CuadroTexto"/>
          <p:cNvSpPr txBox="1"/>
          <p:nvPr/>
        </p:nvSpPr>
        <p:spPr>
          <a:xfrm>
            <a:off x="11905054" y="1077261"/>
            <a:ext cx="13573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 </a:t>
            </a:r>
          </a:p>
        </p:txBody>
      </p:sp>
      <p:sp>
        <p:nvSpPr>
          <p:cNvPr id="213" name="212 Rectángulo redondeado"/>
          <p:cNvSpPr/>
          <p:nvPr/>
        </p:nvSpPr>
        <p:spPr>
          <a:xfrm>
            <a:off x="11875684" y="1394421"/>
            <a:ext cx="1457314" cy="7167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Haces de filamentos intermedios denominados </a:t>
            </a:r>
            <a:r>
              <a:rPr lang="es-VE" sz="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neurofilamentos</a:t>
            </a:r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14" name="213 Rectángulo redondeado"/>
          <p:cNvSpPr/>
          <p:nvPr/>
        </p:nvSpPr>
        <p:spPr>
          <a:xfrm>
            <a:off x="11743286" y="2508671"/>
            <a:ext cx="1773979" cy="115029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Proporcionar un soporte estructural, el </a:t>
            </a:r>
            <a:r>
              <a:rPr lang="es-VE" sz="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citoesqueleto</a:t>
            </a:r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la célula forma una especie de «vía» para el rápido transporte de moléculas hacia y desde los extremos de la neurona.</a:t>
            </a:r>
          </a:p>
        </p:txBody>
      </p:sp>
      <p:sp>
        <p:nvSpPr>
          <p:cNvPr id="215" name="214 Rectángulo redondeado"/>
          <p:cNvSpPr/>
          <p:nvPr/>
        </p:nvSpPr>
        <p:spPr>
          <a:xfrm>
            <a:off x="11789086" y="4130279"/>
            <a:ext cx="1682377" cy="113376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Separan el retículo endoplásmico rugoso del cuerpo celular en estructuras que se tiñen de oscuro y a las que se conoce como cuerpos de </a:t>
            </a:r>
            <a:r>
              <a:rPr lang="es-VE" sz="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Nissl</a:t>
            </a:r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16" name="215 CuadroTexto"/>
          <p:cNvSpPr txBox="1"/>
          <p:nvPr/>
        </p:nvSpPr>
        <p:spPr>
          <a:xfrm>
            <a:off x="11975676" y="3794260"/>
            <a:ext cx="13573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También </a:t>
            </a:r>
          </a:p>
        </p:txBody>
      </p:sp>
      <p:cxnSp>
        <p:nvCxnSpPr>
          <p:cNvPr id="217" name="216 Conector recto"/>
          <p:cNvCxnSpPr/>
          <p:nvPr/>
        </p:nvCxnSpPr>
        <p:spPr>
          <a:xfrm flipV="1">
            <a:off x="12577498" y="1279430"/>
            <a:ext cx="0" cy="12157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18" name="217 Conector recto"/>
          <p:cNvCxnSpPr/>
          <p:nvPr/>
        </p:nvCxnSpPr>
        <p:spPr>
          <a:xfrm flipV="1">
            <a:off x="12583715" y="2152816"/>
            <a:ext cx="1" cy="94921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19" name="218 CuadroTexto"/>
          <p:cNvSpPr txBox="1"/>
          <p:nvPr/>
        </p:nvSpPr>
        <p:spPr>
          <a:xfrm>
            <a:off x="11960919" y="2224219"/>
            <a:ext cx="13573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Además de </a:t>
            </a:r>
          </a:p>
        </p:txBody>
      </p:sp>
      <p:cxnSp>
        <p:nvCxnSpPr>
          <p:cNvPr id="220" name="219 Conector recto"/>
          <p:cNvCxnSpPr/>
          <p:nvPr/>
        </p:nvCxnSpPr>
        <p:spPr>
          <a:xfrm flipV="1">
            <a:off x="12583715" y="2387096"/>
            <a:ext cx="0" cy="12157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21" name="220 Conector recto"/>
          <p:cNvCxnSpPr/>
          <p:nvPr/>
        </p:nvCxnSpPr>
        <p:spPr>
          <a:xfrm flipV="1">
            <a:off x="12630276" y="3658971"/>
            <a:ext cx="0" cy="12829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22" name="221 Conector recto"/>
          <p:cNvCxnSpPr/>
          <p:nvPr/>
        </p:nvCxnSpPr>
        <p:spPr>
          <a:xfrm flipH="1" flipV="1">
            <a:off x="12621763" y="3975211"/>
            <a:ext cx="1" cy="12712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25" name="224 Conector recto"/>
          <p:cNvCxnSpPr/>
          <p:nvPr/>
        </p:nvCxnSpPr>
        <p:spPr>
          <a:xfrm flipV="1">
            <a:off x="14549960" y="1070395"/>
            <a:ext cx="1" cy="94921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26" name="225 CuadroTexto"/>
          <p:cNvSpPr txBox="1"/>
          <p:nvPr/>
        </p:nvSpPr>
        <p:spPr>
          <a:xfrm>
            <a:off x="13895107" y="1207101"/>
            <a:ext cx="13573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 la</a:t>
            </a:r>
          </a:p>
        </p:txBody>
      </p:sp>
      <p:sp>
        <p:nvSpPr>
          <p:cNvPr id="227" name="226 Rectángulo redondeado"/>
          <p:cNvSpPr/>
          <p:nvPr/>
        </p:nvSpPr>
        <p:spPr>
          <a:xfrm>
            <a:off x="13865737" y="1511614"/>
            <a:ext cx="1457314" cy="7167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Sinapsis entre axones de </a:t>
            </a:r>
            <a:r>
              <a:rPr lang="es-VE" sz="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motoneuronas</a:t>
            </a:r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fibras musculares esqueléticas.</a:t>
            </a:r>
          </a:p>
        </p:txBody>
      </p:sp>
      <p:sp>
        <p:nvSpPr>
          <p:cNvPr id="228" name="227 Rectángulo redondeado"/>
          <p:cNvSpPr/>
          <p:nvPr/>
        </p:nvSpPr>
        <p:spPr>
          <a:xfrm>
            <a:off x="13772695" y="2626551"/>
            <a:ext cx="1589712" cy="87384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Cuerpo celular de las </a:t>
            </a:r>
            <a:r>
              <a:rPr lang="es-VE" sz="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motoneuronas</a:t>
            </a:r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está dentro del hasta ventral de la médula espinal y en el tronco del encéfalo (SNC).</a:t>
            </a:r>
          </a:p>
        </p:txBody>
      </p:sp>
      <p:sp>
        <p:nvSpPr>
          <p:cNvPr id="229" name="228 Rectángulo redondeado"/>
          <p:cNvSpPr/>
          <p:nvPr/>
        </p:nvSpPr>
        <p:spPr>
          <a:xfrm>
            <a:off x="13821044" y="3925335"/>
            <a:ext cx="1526293" cy="68178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Transmiten las señales desde el SNC a los músculos esqueléticos se llaman nervios motores.</a:t>
            </a:r>
          </a:p>
        </p:txBody>
      </p:sp>
      <p:sp>
        <p:nvSpPr>
          <p:cNvPr id="230" name="229 CuadroTexto"/>
          <p:cNvSpPr txBox="1"/>
          <p:nvPr/>
        </p:nvSpPr>
        <p:spPr>
          <a:xfrm>
            <a:off x="13941666" y="3616029"/>
            <a:ext cx="13573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nervios que</a:t>
            </a:r>
          </a:p>
        </p:txBody>
      </p:sp>
      <p:cxnSp>
        <p:nvCxnSpPr>
          <p:cNvPr id="231" name="230 Conector recto"/>
          <p:cNvCxnSpPr/>
          <p:nvPr/>
        </p:nvCxnSpPr>
        <p:spPr>
          <a:xfrm flipV="1">
            <a:off x="14567551" y="1373934"/>
            <a:ext cx="0" cy="12157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32" name="231 Conector recto"/>
          <p:cNvCxnSpPr/>
          <p:nvPr/>
        </p:nvCxnSpPr>
        <p:spPr>
          <a:xfrm flipV="1">
            <a:off x="14573768" y="2248482"/>
            <a:ext cx="1" cy="94921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33" name="232 CuadroTexto"/>
          <p:cNvSpPr txBox="1"/>
          <p:nvPr/>
        </p:nvSpPr>
        <p:spPr>
          <a:xfrm>
            <a:off x="13888890" y="2332991"/>
            <a:ext cx="13573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</a:p>
        </p:txBody>
      </p:sp>
      <p:cxnSp>
        <p:nvCxnSpPr>
          <p:cNvPr id="234" name="233 Conector recto"/>
          <p:cNvCxnSpPr/>
          <p:nvPr/>
        </p:nvCxnSpPr>
        <p:spPr>
          <a:xfrm flipV="1">
            <a:off x="14573768" y="2516936"/>
            <a:ext cx="0" cy="12157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35" name="234 Conector recto"/>
          <p:cNvCxnSpPr/>
          <p:nvPr/>
        </p:nvCxnSpPr>
        <p:spPr>
          <a:xfrm flipV="1">
            <a:off x="14594394" y="3525971"/>
            <a:ext cx="0" cy="12829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36" name="235 Conector recto"/>
          <p:cNvCxnSpPr/>
          <p:nvPr/>
        </p:nvCxnSpPr>
        <p:spPr>
          <a:xfrm flipH="1" flipV="1">
            <a:off x="14594393" y="3773561"/>
            <a:ext cx="1" cy="12712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39" name="238 Rectángulo redondeado"/>
          <p:cNvSpPr/>
          <p:nvPr/>
        </p:nvSpPr>
        <p:spPr>
          <a:xfrm>
            <a:off x="13846662" y="4999937"/>
            <a:ext cx="1526293" cy="68178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 neurona motora se ramifica inervando varias fibras musculares: unidad motora,</a:t>
            </a:r>
          </a:p>
        </p:txBody>
      </p:sp>
      <p:sp>
        <p:nvSpPr>
          <p:cNvPr id="240" name="239 CuadroTexto"/>
          <p:cNvSpPr txBox="1"/>
          <p:nvPr/>
        </p:nvSpPr>
        <p:spPr>
          <a:xfrm>
            <a:off x="13967284" y="4690631"/>
            <a:ext cx="13573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axón de </a:t>
            </a:r>
          </a:p>
        </p:txBody>
      </p:sp>
      <p:cxnSp>
        <p:nvCxnSpPr>
          <p:cNvPr id="241" name="240 Conector recto"/>
          <p:cNvCxnSpPr/>
          <p:nvPr/>
        </p:nvCxnSpPr>
        <p:spPr>
          <a:xfrm flipV="1">
            <a:off x="14620012" y="4600573"/>
            <a:ext cx="0" cy="12829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42" name="241 Conector recto"/>
          <p:cNvCxnSpPr/>
          <p:nvPr/>
        </p:nvCxnSpPr>
        <p:spPr>
          <a:xfrm flipH="1" flipV="1">
            <a:off x="14620011" y="4848163"/>
            <a:ext cx="1" cy="12712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43" name="242 Rectángulo redondeado"/>
          <p:cNvSpPr/>
          <p:nvPr/>
        </p:nvSpPr>
        <p:spPr>
          <a:xfrm>
            <a:off x="13732860" y="6017576"/>
            <a:ext cx="1774301" cy="84935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Una señal desde un nervio motor hasta el músculo esquelético </a:t>
            </a:r>
            <a:r>
              <a:rPr lang="es-VE" sz="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indiciendo</a:t>
            </a:r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s-VE" sz="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contacción</a:t>
            </a:r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(llamada transmisión neuromuscular9.</a:t>
            </a:r>
          </a:p>
        </p:txBody>
      </p:sp>
      <p:sp>
        <p:nvSpPr>
          <p:cNvPr id="244" name="243 CuadroTexto"/>
          <p:cNvSpPr txBox="1"/>
          <p:nvPr/>
        </p:nvSpPr>
        <p:spPr>
          <a:xfrm>
            <a:off x="13951868" y="5761267"/>
            <a:ext cx="13573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transmisión de</a:t>
            </a:r>
          </a:p>
        </p:txBody>
      </p:sp>
      <p:cxnSp>
        <p:nvCxnSpPr>
          <p:cNvPr id="245" name="244 Conector recto"/>
          <p:cNvCxnSpPr/>
          <p:nvPr/>
        </p:nvCxnSpPr>
        <p:spPr>
          <a:xfrm flipV="1">
            <a:off x="14604596" y="5671209"/>
            <a:ext cx="0" cy="12829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46" name="245 Conector recto"/>
          <p:cNvCxnSpPr/>
          <p:nvPr/>
        </p:nvCxnSpPr>
        <p:spPr>
          <a:xfrm flipH="1" flipV="1">
            <a:off x="14604595" y="5918799"/>
            <a:ext cx="1" cy="12712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47" name="246 Rectángulo redondeado"/>
          <p:cNvSpPr/>
          <p:nvPr/>
        </p:nvSpPr>
        <p:spPr>
          <a:xfrm>
            <a:off x="16099260" y="707731"/>
            <a:ext cx="1101102" cy="2846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 </a:t>
            </a:r>
            <a:r>
              <a:rPr lang="es-VE" sz="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Neuroglías</a:t>
            </a:r>
            <a:endParaRPr lang="es-VE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8" name="247 Conector recto"/>
          <p:cNvCxnSpPr/>
          <p:nvPr/>
        </p:nvCxnSpPr>
        <p:spPr>
          <a:xfrm flipV="1">
            <a:off x="16649810" y="999212"/>
            <a:ext cx="1" cy="94921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49" name="248 Conector recto"/>
          <p:cNvCxnSpPr/>
          <p:nvPr/>
        </p:nvCxnSpPr>
        <p:spPr>
          <a:xfrm flipV="1">
            <a:off x="16649810" y="606485"/>
            <a:ext cx="0" cy="123735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61" name="260 CuadroTexto"/>
          <p:cNvSpPr txBox="1"/>
          <p:nvPr/>
        </p:nvSpPr>
        <p:spPr>
          <a:xfrm>
            <a:off x="15989688" y="1039151"/>
            <a:ext cx="13573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Entre sus funciones</a:t>
            </a:r>
          </a:p>
        </p:txBody>
      </p:sp>
      <p:sp>
        <p:nvSpPr>
          <p:cNvPr id="262" name="261 Rectángulo redondeado"/>
          <p:cNvSpPr/>
          <p:nvPr/>
        </p:nvSpPr>
        <p:spPr>
          <a:xfrm>
            <a:off x="15769524" y="1478927"/>
            <a:ext cx="1333021" cy="67463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Estructura de soporte del encéfalo (dan la resistencia).</a:t>
            </a:r>
          </a:p>
        </p:txBody>
      </p:sp>
      <p:sp>
        <p:nvSpPr>
          <p:cNvPr id="263" name="262 Rectángulo redondeado"/>
          <p:cNvSpPr/>
          <p:nvPr/>
        </p:nvSpPr>
        <p:spPr>
          <a:xfrm>
            <a:off x="15789035" y="2295063"/>
            <a:ext cx="1276850" cy="59629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Separan y aíslan grupos neuronales entre sí.</a:t>
            </a:r>
          </a:p>
        </p:txBody>
      </p:sp>
      <p:sp>
        <p:nvSpPr>
          <p:cNvPr id="264" name="263 Rectángulo redondeado"/>
          <p:cNvSpPr/>
          <p:nvPr/>
        </p:nvSpPr>
        <p:spPr>
          <a:xfrm>
            <a:off x="15769524" y="2978618"/>
            <a:ext cx="1313509" cy="87529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Tamponan y mantienen la concentración de potasio en el líquido extracelular.</a:t>
            </a:r>
          </a:p>
        </p:txBody>
      </p:sp>
      <p:cxnSp>
        <p:nvCxnSpPr>
          <p:cNvPr id="265" name="264 Conector recto"/>
          <p:cNvCxnSpPr/>
          <p:nvPr/>
        </p:nvCxnSpPr>
        <p:spPr>
          <a:xfrm>
            <a:off x="15603866" y="1389841"/>
            <a:ext cx="0" cy="5417175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66" name="265 Conector recto"/>
          <p:cNvCxnSpPr/>
          <p:nvPr/>
        </p:nvCxnSpPr>
        <p:spPr>
          <a:xfrm flipH="1">
            <a:off x="15592484" y="1816382"/>
            <a:ext cx="157607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67" name="266 Conector recto"/>
          <p:cNvCxnSpPr/>
          <p:nvPr/>
        </p:nvCxnSpPr>
        <p:spPr>
          <a:xfrm flipH="1">
            <a:off x="15584726" y="2589390"/>
            <a:ext cx="203018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68" name="267 Conector recto"/>
          <p:cNvCxnSpPr/>
          <p:nvPr/>
        </p:nvCxnSpPr>
        <p:spPr>
          <a:xfrm flipV="1">
            <a:off x="16640311" y="1202329"/>
            <a:ext cx="7016" cy="186775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69" name="268 Conector recto"/>
          <p:cNvCxnSpPr/>
          <p:nvPr/>
        </p:nvCxnSpPr>
        <p:spPr>
          <a:xfrm>
            <a:off x="15603866" y="1381956"/>
            <a:ext cx="1019134" cy="7885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70" name="269 Conector recto"/>
          <p:cNvCxnSpPr/>
          <p:nvPr/>
        </p:nvCxnSpPr>
        <p:spPr>
          <a:xfrm flipH="1">
            <a:off x="15584726" y="3391920"/>
            <a:ext cx="203018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71" name="270 Rectángulo redondeado"/>
          <p:cNvSpPr/>
          <p:nvPr/>
        </p:nvSpPr>
        <p:spPr>
          <a:xfrm>
            <a:off x="15799576" y="3974969"/>
            <a:ext cx="1240191" cy="59629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Retiran neurotransmisores liberados en sinapsis.</a:t>
            </a:r>
          </a:p>
        </p:txBody>
      </p:sp>
      <p:cxnSp>
        <p:nvCxnSpPr>
          <p:cNvPr id="272" name="271 Conector recto"/>
          <p:cNvCxnSpPr/>
          <p:nvPr/>
        </p:nvCxnSpPr>
        <p:spPr>
          <a:xfrm flipH="1">
            <a:off x="15618100" y="4266226"/>
            <a:ext cx="203018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75" name="274 Rectángulo redondeado"/>
          <p:cNvSpPr/>
          <p:nvPr/>
        </p:nvSpPr>
        <p:spPr>
          <a:xfrm>
            <a:off x="15799374" y="4703117"/>
            <a:ext cx="1283659" cy="66161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Guían a las neuronas durante el desarrollo del cerebro.</a:t>
            </a:r>
          </a:p>
        </p:txBody>
      </p:sp>
      <p:cxnSp>
        <p:nvCxnSpPr>
          <p:cNvPr id="276" name="275 Conector recto"/>
          <p:cNvCxnSpPr/>
          <p:nvPr/>
        </p:nvCxnSpPr>
        <p:spPr>
          <a:xfrm flipH="1">
            <a:off x="15612501" y="5064527"/>
            <a:ext cx="203018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77" name="276 Rectángulo redondeado"/>
          <p:cNvSpPr/>
          <p:nvPr/>
        </p:nvSpPr>
        <p:spPr>
          <a:xfrm>
            <a:off x="15785509" y="5509773"/>
            <a:ext cx="2401610" cy="89906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Forman parte de la barrera </a:t>
            </a:r>
            <a:r>
              <a:rPr lang="es-VE" sz="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hematoencefálica</a:t>
            </a:r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la cual está formada por ellas y el endotelio de los capilares encefálicos, y constituye una barrera que selecciona sustancias en el SN y la sangre.</a:t>
            </a:r>
          </a:p>
        </p:txBody>
      </p:sp>
      <p:sp>
        <p:nvSpPr>
          <p:cNvPr id="278" name="277 Rectángulo redondeado"/>
          <p:cNvSpPr/>
          <p:nvPr/>
        </p:nvSpPr>
        <p:spPr>
          <a:xfrm>
            <a:off x="15762882" y="6523972"/>
            <a:ext cx="1584128" cy="66161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Algunas participan en la nutrición de la neurona y en procesos de reparación del SN.</a:t>
            </a:r>
          </a:p>
        </p:txBody>
      </p:sp>
      <p:cxnSp>
        <p:nvCxnSpPr>
          <p:cNvPr id="280" name="279 Conector recto"/>
          <p:cNvCxnSpPr/>
          <p:nvPr/>
        </p:nvCxnSpPr>
        <p:spPr>
          <a:xfrm flipH="1">
            <a:off x="15627902" y="5950127"/>
            <a:ext cx="157607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81" name="280 Conector recto"/>
          <p:cNvCxnSpPr/>
          <p:nvPr/>
        </p:nvCxnSpPr>
        <p:spPr>
          <a:xfrm flipH="1">
            <a:off x="15615426" y="6803766"/>
            <a:ext cx="157607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82" name="281 Rectángulo redondeado"/>
          <p:cNvSpPr/>
          <p:nvPr/>
        </p:nvSpPr>
        <p:spPr>
          <a:xfrm>
            <a:off x="17894284" y="703044"/>
            <a:ext cx="792088" cy="29392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Tipos</a:t>
            </a:r>
          </a:p>
        </p:txBody>
      </p:sp>
      <p:cxnSp>
        <p:nvCxnSpPr>
          <p:cNvPr id="283" name="282 Conector recto"/>
          <p:cNvCxnSpPr>
            <a:stCxn id="247" idx="3"/>
            <a:endCxn id="282" idx="1"/>
          </p:cNvCxnSpPr>
          <p:nvPr/>
        </p:nvCxnSpPr>
        <p:spPr>
          <a:xfrm flipV="1">
            <a:off x="17200362" y="850006"/>
            <a:ext cx="693922" cy="2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89" name="288 Rectángulo redondeado"/>
          <p:cNvSpPr/>
          <p:nvPr/>
        </p:nvSpPr>
        <p:spPr>
          <a:xfrm>
            <a:off x="17411762" y="1203249"/>
            <a:ext cx="1757131" cy="108865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Astrocitos</a:t>
            </a:r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este tipo de célula glial ayuda a sostener y nutrir las neuronas. Cuando el cerebro sufre una lesión, los </a:t>
            </a:r>
            <a:r>
              <a:rPr lang="es-VE" sz="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astrocitos</a:t>
            </a:r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forman un tejido cicatricial que ayuda a reparar el daño.</a:t>
            </a:r>
          </a:p>
        </p:txBody>
      </p:sp>
      <p:sp>
        <p:nvSpPr>
          <p:cNvPr id="291" name="290 Rectángulo redondeado"/>
          <p:cNvSpPr/>
          <p:nvPr/>
        </p:nvSpPr>
        <p:spPr>
          <a:xfrm>
            <a:off x="17401854" y="2383384"/>
            <a:ext cx="1748710" cy="80736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Oligodendroglías</a:t>
            </a:r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producen mielina para constituir las vainas de los axones de las neuronas del SNC.</a:t>
            </a:r>
          </a:p>
        </p:txBody>
      </p:sp>
      <p:sp>
        <p:nvSpPr>
          <p:cNvPr id="292" name="291 Rectángulo redondeado"/>
          <p:cNvSpPr/>
          <p:nvPr/>
        </p:nvSpPr>
        <p:spPr>
          <a:xfrm>
            <a:off x="17411762" y="3314958"/>
            <a:ext cx="1751974" cy="68009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Microglías</a:t>
            </a:r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por su capacidad fagocitaria, protegen el SNC de enfermedades infecciosas.</a:t>
            </a:r>
          </a:p>
        </p:txBody>
      </p:sp>
      <p:sp>
        <p:nvSpPr>
          <p:cNvPr id="293" name="292 Rectángulo redondeado"/>
          <p:cNvSpPr/>
          <p:nvPr/>
        </p:nvSpPr>
        <p:spPr>
          <a:xfrm>
            <a:off x="17411762" y="4141680"/>
            <a:ext cx="1725986" cy="10081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Células </a:t>
            </a:r>
            <a:r>
              <a:rPr lang="es-VE" sz="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ependimarias</a:t>
            </a:r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sus características morfológicas y funcionales se relacionan con el transporte de fluidos.</a:t>
            </a:r>
          </a:p>
        </p:txBody>
      </p:sp>
      <p:sp>
        <p:nvSpPr>
          <p:cNvPr id="294" name="293 Rectángulo redondeado"/>
          <p:cNvSpPr/>
          <p:nvPr/>
        </p:nvSpPr>
        <p:spPr>
          <a:xfrm>
            <a:off x="18470283" y="5371124"/>
            <a:ext cx="1735894" cy="100811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Células de </a:t>
            </a:r>
            <a:r>
              <a:rPr lang="es-VE" sz="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schwam</a:t>
            </a:r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se originan de la cresta neural y acompañan a los axones durante su crecimiento, formando la vaina que cubre  a todos los </a:t>
            </a:r>
            <a:r>
              <a:rPr lang="es-VE" sz="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axonex</a:t>
            </a:r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del SNP</a:t>
            </a:r>
          </a:p>
        </p:txBody>
      </p:sp>
      <p:cxnSp>
        <p:nvCxnSpPr>
          <p:cNvPr id="304" name="303 Conector recto"/>
          <p:cNvCxnSpPr/>
          <p:nvPr/>
        </p:nvCxnSpPr>
        <p:spPr>
          <a:xfrm>
            <a:off x="19338230" y="876126"/>
            <a:ext cx="0" cy="447744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19180981" y="1761918"/>
            <a:ext cx="157607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 flipH="1">
            <a:off x="19137748" y="2805979"/>
            <a:ext cx="157607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 flipH="1">
            <a:off x="19164485" y="3633835"/>
            <a:ext cx="157607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10" name="309 Conector recto"/>
          <p:cNvCxnSpPr/>
          <p:nvPr/>
        </p:nvCxnSpPr>
        <p:spPr>
          <a:xfrm>
            <a:off x="18706984" y="855796"/>
            <a:ext cx="642334" cy="6351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18" name="317 Conector recto"/>
          <p:cNvCxnSpPr/>
          <p:nvPr/>
        </p:nvCxnSpPr>
        <p:spPr>
          <a:xfrm flipH="1">
            <a:off x="19145990" y="4632540"/>
            <a:ext cx="157607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23" name="322 Conector recto"/>
          <p:cNvCxnSpPr/>
          <p:nvPr/>
        </p:nvCxnSpPr>
        <p:spPr>
          <a:xfrm flipV="1">
            <a:off x="20461989" y="1071753"/>
            <a:ext cx="1" cy="94921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24" name="323 CuadroTexto"/>
          <p:cNvSpPr txBox="1"/>
          <p:nvPr/>
        </p:nvSpPr>
        <p:spPr>
          <a:xfrm>
            <a:off x="19793917" y="1138267"/>
            <a:ext cx="13573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 </a:t>
            </a:r>
          </a:p>
        </p:txBody>
      </p:sp>
      <p:sp>
        <p:nvSpPr>
          <p:cNvPr id="325" name="324 Rectángulo redondeado"/>
          <p:cNvSpPr/>
          <p:nvPr/>
        </p:nvSpPr>
        <p:spPr>
          <a:xfrm>
            <a:off x="19585999" y="1429884"/>
            <a:ext cx="1772300" cy="117354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Sustancias químicas creadas por el cuerpo que transmiten señales (es decir, información) desde una neurona hasta la siguiente a través de unos puntos de contacto llamados sinapsis.</a:t>
            </a:r>
          </a:p>
        </p:txBody>
      </p:sp>
      <p:sp>
        <p:nvSpPr>
          <p:cNvPr id="326" name="325 Rectángulo redondeado"/>
          <p:cNvSpPr/>
          <p:nvPr/>
        </p:nvSpPr>
        <p:spPr>
          <a:xfrm>
            <a:off x="19628240" y="2969359"/>
            <a:ext cx="1730059" cy="114939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sustancia química se libera por las vesículas de la neurona pre-sináptica, atraviesa el espacio sináptico y actúa cambiando el potencial de acción en la neurona post-sináptica.</a:t>
            </a:r>
          </a:p>
        </p:txBody>
      </p:sp>
      <p:cxnSp>
        <p:nvCxnSpPr>
          <p:cNvPr id="329" name="328 Conector recto"/>
          <p:cNvCxnSpPr/>
          <p:nvPr/>
        </p:nvCxnSpPr>
        <p:spPr>
          <a:xfrm flipV="1">
            <a:off x="20472578" y="1302400"/>
            <a:ext cx="0" cy="12157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30" name="329 Conector recto"/>
          <p:cNvCxnSpPr/>
          <p:nvPr/>
        </p:nvCxnSpPr>
        <p:spPr>
          <a:xfrm flipV="1">
            <a:off x="20457268" y="2609871"/>
            <a:ext cx="1" cy="94921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31" name="330 CuadroTexto"/>
          <p:cNvSpPr txBox="1"/>
          <p:nvPr/>
        </p:nvSpPr>
        <p:spPr>
          <a:xfrm>
            <a:off x="19763252" y="2685265"/>
            <a:ext cx="135732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Cuando esto ocurre</a:t>
            </a:r>
          </a:p>
        </p:txBody>
      </p:sp>
      <p:cxnSp>
        <p:nvCxnSpPr>
          <p:cNvPr id="332" name="331 Conector recto"/>
          <p:cNvCxnSpPr/>
          <p:nvPr/>
        </p:nvCxnSpPr>
        <p:spPr>
          <a:xfrm flipV="1">
            <a:off x="20441913" y="2847783"/>
            <a:ext cx="0" cy="12157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35" name="334 Rectángulo redondeado"/>
          <p:cNvSpPr/>
          <p:nvPr/>
        </p:nvSpPr>
        <p:spPr>
          <a:xfrm>
            <a:off x="22094583" y="749210"/>
            <a:ext cx="792088" cy="29392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Tipos</a:t>
            </a:r>
          </a:p>
        </p:txBody>
      </p:sp>
      <p:cxnSp>
        <p:nvCxnSpPr>
          <p:cNvPr id="336" name="335 Conector recto"/>
          <p:cNvCxnSpPr>
            <a:stCxn id="37" idx="3"/>
          </p:cNvCxnSpPr>
          <p:nvPr/>
        </p:nvCxnSpPr>
        <p:spPr>
          <a:xfrm>
            <a:off x="21133119" y="887283"/>
            <a:ext cx="983689" cy="9873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37" name="336 Rectángulo redondeado"/>
          <p:cNvSpPr/>
          <p:nvPr/>
        </p:nvSpPr>
        <p:spPr>
          <a:xfrm>
            <a:off x="21746169" y="1249415"/>
            <a:ext cx="1623023" cy="74582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Serotonina: </a:t>
            </a:r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coagulación de la sangre, la aparición del sueño y la sensibilidad a las migrañas.</a:t>
            </a:r>
          </a:p>
        </p:txBody>
      </p:sp>
      <p:sp>
        <p:nvSpPr>
          <p:cNvPr id="338" name="337 Rectángulo redondeado"/>
          <p:cNvSpPr/>
          <p:nvPr/>
        </p:nvSpPr>
        <p:spPr>
          <a:xfrm>
            <a:off x="21602153" y="2087735"/>
            <a:ext cx="1748710" cy="112815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L-Glutamato:</a:t>
            </a:r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produce potenciales </a:t>
            </a:r>
            <a:r>
              <a:rPr lang="es-VE" sz="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postsinapticos</a:t>
            </a:r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Elva o disminuye los umbrales de excitación, afectando el grado en el que se producen potenciales de acción. </a:t>
            </a:r>
            <a:endParaRPr lang="es-VE" sz="9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9" name="338 Rectángulo redondeado"/>
          <p:cNvSpPr/>
          <p:nvPr/>
        </p:nvSpPr>
        <p:spPr>
          <a:xfrm>
            <a:off x="21718327" y="3323628"/>
            <a:ext cx="1617866" cy="72898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Gaba</a:t>
            </a:r>
            <a:r>
              <a:rPr lang="es-VE" sz="9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frena la transmisión de las señales nerviosas (permite mantener los sistemas bajo control).</a:t>
            </a:r>
          </a:p>
        </p:txBody>
      </p:sp>
      <p:sp>
        <p:nvSpPr>
          <p:cNvPr id="340" name="339 Rectángulo redondeado"/>
          <p:cNvSpPr/>
          <p:nvPr/>
        </p:nvSpPr>
        <p:spPr>
          <a:xfrm>
            <a:off x="21733729" y="4153617"/>
            <a:ext cx="1591878" cy="92001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Acetilcolina: </a:t>
            </a:r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capacidad para retener una información, almacenarla y recuperarla.</a:t>
            </a:r>
          </a:p>
        </p:txBody>
      </p:sp>
      <p:cxnSp>
        <p:nvCxnSpPr>
          <p:cNvPr id="341" name="340 Conector recto"/>
          <p:cNvCxnSpPr/>
          <p:nvPr/>
        </p:nvCxnSpPr>
        <p:spPr>
          <a:xfrm flipH="1">
            <a:off x="23381280" y="1808084"/>
            <a:ext cx="157607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42" name="341 Conector recto"/>
          <p:cNvCxnSpPr/>
          <p:nvPr/>
        </p:nvCxnSpPr>
        <p:spPr>
          <a:xfrm flipH="1">
            <a:off x="23350863" y="2697917"/>
            <a:ext cx="200582" cy="478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43" name="342 Conector recto"/>
          <p:cNvCxnSpPr/>
          <p:nvPr/>
        </p:nvCxnSpPr>
        <p:spPr>
          <a:xfrm flipH="1">
            <a:off x="23322380" y="3718585"/>
            <a:ext cx="216313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44" name="343 Conector recto"/>
          <p:cNvCxnSpPr/>
          <p:nvPr/>
        </p:nvCxnSpPr>
        <p:spPr>
          <a:xfrm>
            <a:off x="22873969" y="911220"/>
            <a:ext cx="642334" cy="6351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45" name="344 Conector recto"/>
          <p:cNvCxnSpPr/>
          <p:nvPr/>
        </p:nvCxnSpPr>
        <p:spPr>
          <a:xfrm flipH="1">
            <a:off x="23331700" y="4590637"/>
            <a:ext cx="157607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46" name="345 Conector recto"/>
          <p:cNvCxnSpPr/>
          <p:nvPr/>
        </p:nvCxnSpPr>
        <p:spPr>
          <a:xfrm flipH="1">
            <a:off x="23516218" y="911220"/>
            <a:ext cx="44950" cy="5653057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51" name="350 Rectángulo redondeado"/>
          <p:cNvSpPr/>
          <p:nvPr/>
        </p:nvSpPr>
        <p:spPr>
          <a:xfrm>
            <a:off x="21612523" y="5195726"/>
            <a:ext cx="1687037" cy="92001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Noradrenalina:</a:t>
            </a:r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atención, el aprendizaje, la sociabilidad, la sensibilidad frente a las señales emocionales y el deseo sexual.</a:t>
            </a:r>
          </a:p>
        </p:txBody>
      </p:sp>
      <p:sp>
        <p:nvSpPr>
          <p:cNvPr id="352" name="351 Rectángulo redondeado"/>
          <p:cNvSpPr/>
          <p:nvPr/>
        </p:nvSpPr>
        <p:spPr>
          <a:xfrm>
            <a:off x="21651386" y="6214528"/>
            <a:ext cx="1687037" cy="69949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71113" tIns="85558" rIns="171113" bIns="85558" spcCol="0" rtlCol="0" anchor="ctr"/>
          <a:lstStyle/>
          <a:p>
            <a:pPr algn="ctr"/>
            <a:r>
              <a:rPr lang="es-VE" sz="9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Dopamina:</a:t>
            </a:r>
            <a:r>
              <a:rPr lang="es-VE" sz="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búsqueda del placer y de las emociones así como al estado de alerta.</a:t>
            </a:r>
          </a:p>
        </p:txBody>
      </p:sp>
      <p:cxnSp>
        <p:nvCxnSpPr>
          <p:cNvPr id="354" name="353 Conector recto"/>
          <p:cNvCxnSpPr/>
          <p:nvPr/>
        </p:nvCxnSpPr>
        <p:spPr>
          <a:xfrm flipH="1">
            <a:off x="23308807" y="5667192"/>
            <a:ext cx="157607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55" name="354 Conector recto"/>
          <p:cNvCxnSpPr/>
          <p:nvPr/>
        </p:nvCxnSpPr>
        <p:spPr>
          <a:xfrm flipH="1">
            <a:off x="23325608" y="6564277"/>
            <a:ext cx="190610" cy="6281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91814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930</Words>
  <Application>Microsoft Office PowerPoint</Application>
  <PresentationFormat>Personalizado</PresentationFormat>
  <Paragraphs>92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2023-07-03T22:43:42Z</dcterms:created>
  <dcterms:modified xsi:type="dcterms:W3CDTF">2023-07-03T22:43:46Z</dcterms:modified>
</cp:coreProperties>
</file>