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5544800" cy="10058400"/>
  <p:notesSz cx="155448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2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65860" y="3118104"/>
            <a:ext cx="1321308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31720" y="5632704"/>
            <a:ext cx="1088136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77240" y="2313432"/>
            <a:ext cx="6761988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005572" y="2313432"/>
            <a:ext cx="6761988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25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7240" y="402336"/>
            <a:ext cx="1399032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7240" y="2313432"/>
            <a:ext cx="1399032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85232" y="9354312"/>
            <a:ext cx="4974336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77240" y="9354312"/>
            <a:ext cx="3575304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92256" y="9354312"/>
            <a:ext cx="3575304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B49A94FF-6F04-C115-8909-B460C8A9EA9E}"/>
              </a:ext>
            </a:extLst>
          </p:cNvPr>
          <p:cNvCxnSpPr>
            <a:cxnSpLocks/>
          </p:cNvCxnSpPr>
          <p:nvPr/>
        </p:nvCxnSpPr>
        <p:spPr>
          <a:xfrm>
            <a:off x="8175730" y="2074212"/>
            <a:ext cx="0" cy="14010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Conector: angular 37">
            <a:extLst>
              <a:ext uri="{FF2B5EF4-FFF2-40B4-BE49-F238E27FC236}">
                <a16:creationId xmlns:a16="http://schemas.microsoft.com/office/drawing/2014/main" id="{D7F1AA66-FB35-0EB2-F9C3-E50A47021F38}"/>
              </a:ext>
            </a:extLst>
          </p:cNvPr>
          <p:cNvCxnSpPr>
            <a:stCxn id="8" idx="2"/>
            <a:endCxn id="13" idx="0"/>
          </p:cNvCxnSpPr>
          <p:nvPr/>
        </p:nvCxnSpPr>
        <p:spPr>
          <a:xfrm rot="5400000">
            <a:off x="7139695" y="3359584"/>
            <a:ext cx="793020" cy="1236487"/>
          </a:xfrm>
          <a:prstGeom prst="bentConnector3">
            <a:avLst>
              <a:gd name="adj1" fmla="val 881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Conector: angular 40">
            <a:extLst>
              <a:ext uri="{FF2B5EF4-FFF2-40B4-BE49-F238E27FC236}">
                <a16:creationId xmlns:a16="http://schemas.microsoft.com/office/drawing/2014/main" id="{8B3E4AAC-9D24-C517-34EC-0AFB54F1BF85}"/>
              </a:ext>
            </a:extLst>
          </p:cNvPr>
          <p:cNvCxnSpPr>
            <a:stCxn id="8" idx="2"/>
            <a:endCxn id="21" idx="0"/>
          </p:cNvCxnSpPr>
          <p:nvPr/>
        </p:nvCxnSpPr>
        <p:spPr>
          <a:xfrm rot="16200000" flipH="1">
            <a:off x="8138018" y="3597747"/>
            <a:ext cx="789562" cy="756702"/>
          </a:xfrm>
          <a:prstGeom prst="bentConnector3">
            <a:avLst>
              <a:gd name="adj1" fmla="val 11948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ector: angular 30">
            <a:extLst>
              <a:ext uri="{FF2B5EF4-FFF2-40B4-BE49-F238E27FC236}">
                <a16:creationId xmlns:a16="http://schemas.microsoft.com/office/drawing/2014/main" id="{5BFADF1A-388C-1C27-B772-ABED04A88619}"/>
              </a:ext>
            </a:extLst>
          </p:cNvPr>
          <p:cNvCxnSpPr>
            <a:stCxn id="6" idx="2"/>
            <a:endCxn id="2" idx="0"/>
          </p:cNvCxnSpPr>
          <p:nvPr/>
        </p:nvCxnSpPr>
        <p:spPr>
          <a:xfrm rot="16200000" flipH="1">
            <a:off x="9289597" y="1952152"/>
            <a:ext cx="743005" cy="2970736"/>
          </a:xfrm>
          <a:prstGeom prst="bentConnector3">
            <a:avLst>
              <a:gd name="adj1" fmla="val 1659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ector: angular 27">
            <a:extLst>
              <a:ext uri="{FF2B5EF4-FFF2-40B4-BE49-F238E27FC236}">
                <a16:creationId xmlns:a16="http://schemas.microsoft.com/office/drawing/2014/main" id="{0670279B-5C88-5401-BA26-308C6AA35CC1}"/>
              </a:ext>
            </a:extLst>
          </p:cNvPr>
          <p:cNvCxnSpPr>
            <a:cxnSpLocks/>
            <a:stCxn id="6" idx="2"/>
          </p:cNvCxnSpPr>
          <p:nvPr/>
        </p:nvCxnSpPr>
        <p:spPr>
          <a:xfrm rot="5400000">
            <a:off x="4736221" y="2911048"/>
            <a:ext cx="3284540" cy="3594480"/>
          </a:xfrm>
          <a:prstGeom prst="bentConnector3">
            <a:avLst>
              <a:gd name="adj1" fmla="val 4264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object 6"/>
          <p:cNvSpPr txBox="1"/>
          <p:nvPr/>
        </p:nvSpPr>
        <p:spPr>
          <a:xfrm>
            <a:off x="6779331" y="2455212"/>
            <a:ext cx="2792799" cy="61080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3815" rIns="0" bIns="0" rtlCol="0">
            <a:spAutoFit/>
          </a:bodyPr>
          <a:lstStyle/>
          <a:p>
            <a:pPr marR="87630" algn="ctr"/>
            <a:r>
              <a:rPr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ciclo del carbono es el proceso bioquímico que intercambia materia que está compuesta de </a:t>
            </a:r>
            <a:r>
              <a:rPr sz="1100" dirty="0" err="1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carbono</a:t>
            </a:r>
            <a:r>
              <a:rPr lang="es-ES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sz="1100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7803" y="3346501"/>
            <a:ext cx="553290" cy="23481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algn="ctr"/>
            <a:r>
              <a:rPr lang="es-CO" sz="13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TIPOS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6035685" y="4374337"/>
            <a:ext cx="1764551" cy="98537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3815" rIns="0" bIns="0" rtlCol="0">
            <a:spAutoFit/>
          </a:bodyPr>
          <a:lstStyle/>
          <a:p>
            <a:pPr marR="97790" algn="ctr"/>
            <a:r>
              <a:rPr lang="es-ES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Intercambio rápido de carbono entre los seres vivos con la atmosfera, océanos y suelo.</a:t>
            </a:r>
            <a:endParaRPr sz="1100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496805" y="3346501"/>
            <a:ext cx="1297711" cy="23481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algn="ctr"/>
            <a:r>
              <a:rPr lang="es-CO" sz="13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IMPORTANCIA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089551" y="3346501"/>
            <a:ext cx="958445" cy="23481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algn="ctr"/>
            <a:r>
              <a:rPr lang="es-CO" sz="13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PROCESO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99D2F70-90EB-B14E-6FE5-4F2FE9D1062A}"/>
              </a:ext>
            </a:extLst>
          </p:cNvPr>
          <p:cNvSpPr txBox="1"/>
          <p:nvPr/>
        </p:nvSpPr>
        <p:spPr>
          <a:xfrm>
            <a:off x="6629400" y="1740123"/>
            <a:ext cx="3092659" cy="47672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CICLO DEL CARBONO</a:t>
            </a:r>
          </a:p>
        </p:txBody>
      </p:sp>
      <p:sp>
        <p:nvSpPr>
          <p:cNvPr id="2" name="object 13">
            <a:extLst>
              <a:ext uri="{FF2B5EF4-FFF2-40B4-BE49-F238E27FC236}">
                <a16:creationId xmlns:a16="http://schemas.microsoft.com/office/drawing/2014/main" id="{A9EBB163-440E-DB04-225A-235F04F697F0}"/>
              </a:ext>
            </a:extLst>
          </p:cNvPr>
          <p:cNvSpPr txBox="1"/>
          <p:nvPr/>
        </p:nvSpPr>
        <p:spPr>
          <a:xfrm>
            <a:off x="10030772" y="3809023"/>
            <a:ext cx="2231390" cy="1359947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3815" rIns="0" bIns="0" rtlCol="0">
            <a:spAutoFit/>
          </a:bodyPr>
          <a:lstStyle/>
          <a:p>
            <a:pPr marR="97790" algn="ctr"/>
            <a:r>
              <a:rPr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ciclo del carbono es fundamental para la regulación del clima y para el sostenimiento de la vida en el planeta al ser reciclado y reusado por la biosfera</a:t>
            </a:r>
          </a:p>
        </p:txBody>
      </p:sp>
      <p:sp>
        <p:nvSpPr>
          <p:cNvPr id="21" name="object 13">
            <a:extLst>
              <a:ext uri="{FF2B5EF4-FFF2-40B4-BE49-F238E27FC236}">
                <a16:creationId xmlns:a16="http://schemas.microsoft.com/office/drawing/2014/main" id="{7EB13654-8EFD-4AA0-044F-166F67C9DCD3}"/>
              </a:ext>
            </a:extLst>
          </p:cNvPr>
          <p:cNvSpPr txBox="1"/>
          <p:nvPr/>
        </p:nvSpPr>
        <p:spPr>
          <a:xfrm>
            <a:off x="8028874" y="4370879"/>
            <a:ext cx="1764551" cy="79809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3815" rIns="0" bIns="0" rtlCol="0">
            <a:spAutoFit/>
          </a:bodyPr>
          <a:lstStyle/>
          <a:p>
            <a:pPr marR="97790" algn="ctr"/>
            <a:r>
              <a:rPr lang="es-ES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Intercambio entre el interior y superficie de la tierra por millones de años.</a:t>
            </a:r>
            <a:endParaRPr sz="1100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E660BE87-DA59-2522-66EC-DA6ADD5D6FB8}"/>
              </a:ext>
            </a:extLst>
          </p:cNvPr>
          <p:cNvSpPr txBox="1"/>
          <p:nvPr/>
        </p:nvSpPr>
        <p:spPr>
          <a:xfrm>
            <a:off x="6363710" y="3792034"/>
            <a:ext cx="1216168" cy="42352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3815" rIns="0" bIns="0" rtlCol="0">
            <a:spAutoFit/>
          </a:bodyPr>
          <a:lstStyle/>
          <a:p>
            <a:pPr marR="97790" algn="ctr"/>
            <a:r>
              <a:rPr lang="es-CO" sz="11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CICLO CORTO</a:t>
            </a:r>
          </a:p>
          <a:p>
            <a:pPr marR="97790" algn="ctr"/>
            <a:r>
              <a:rPr lang="es-CO" sz="11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BIOLÓGICO</a:t>
            </a:r>
          </a:p>
        </p:txBody>
      </p:sp>
      <p:sp>
        <p:nvSpPr>
          <p:cNvPr id="24" name="object 13">
            <a:extLst>
              <a:ext uri="{FF2B5EF4-FFF2-40B4-BE49-F238E27FC236}">
                <a16:creationId xmlns:a16="http://schemas.microsoft.com/office/drawing/2014/main" id="{A7A60355-448C-E12A-4BBC-F367984464FA}"/>
              </a:ext>
            </a:extLst>
          </p:cNvPr>
          <p:cNvSpPr txBox="1"/>
          <p:nvPr/>
        </p:nvSpPr>
        <p:spPr>
          <a:xfrm>
            <a:off x="8262295" y="3792034"/>
            <a:ext cx="1297711" cy="42352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3815" rIns="0" bIns="0" rtlCol="0">
            <a:spAutoFit/>
          </a:bodyPr>
          <a:lstStyle/>
          <a:p>
            <a:pPr marR="97790" algn="ctr"/>
            <a:r>
              <a:rPr lang="es-CO" sz="11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CICLO LARGO</a:t>
            </a:r>
          </a:p>
          <a:p>
            <a:pPr marR="97790" algn="ctr"/>
            <a:r>
              <a:rPr lang="es-CO" sz="11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BIOLÓGICO</a:t>
            </a:r>
          </a:p>
        </p:txBody>
      </p:sp>
      <p:sp>
        <p:nvSpPr>
          <p:cNvPr id="47" name="object 13">
            <a:extLst>
              <a:ext uri="{FF2B5EF4-FFF2-40B4-BE49-F238E27FC236}">
                <a16:creationId xmlns:a16="http://schemas.microsoft.com/office/drawing/2014/main" id="{E598AC43-A006-2B24-D4F3-280EAF449F0C}"/>
              </a:ext>
            </a:extLst>
          </p:cNvPr>
          <p:cNvSpPr txBox="1"/>
          <p:nvPr/>
        </p:nvSpPr>
        <p:spPr>
          <a:xfrm>
            <a:off x="3716990" y="6209383"/>
            <a:ext cx="1728522" cy="117266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3815" rIns="0" bIns="0" rtlCol="0">
            <a:spAutoFit/>
          </a:bodyPr>
          <a:lstStyle/>
          <a:p>
            <a:pPr marR="97790" algn="ctr"/>
            <a:r>
              <a:rPr lang="pt-BR" sz="11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 DA ENTRE:</a:t>
            </a:r>
          </a:p>
          <a:p>
            <a:pPr marR="97790" algn="ctr">
              <a:buFont typeface="Arial" panose="020B0604020202020204" pitchFamily="34" charset="0"/>
              <a:buChar char="•"/>
            </a:pPr>
            <a:r>
              <a:rPr lang="pt-BR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Hidrosfera.</a:t>
            </a:r>
          </a:p>
          <a:p>
            <a:pPr marR="97790" algn="ctr">
              <a:buFont typeface="Arial" panose="020B0604020202020204" pitchFamily="34" charset="0"/>
              <a:buChar char="•"/>
            </a:pPr>
            <a:r>
              <a:rPr lang="pt-BR" sz="1100" dirty="0" err="1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Pedosfera</a:t>
            </a:r>
            <a:r>
              <a:rPr lang="pt-BR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marR="97790" algn="ctr">
              <a:buFont typeface="Arial" panose="020B0604020202020204" pitchFamily="34" charset="0"/>
              <a:buChar char="•"/>
            </a:pPr>
            <a:r>
              <a:rPr lang="pt-BR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Biosfera.</a:t>
            </a:r>
          </a:p>
          <a:p>
            <a:pPr marR="97790" algn="ctr">
              <a:buFont typeface="Arial" panose="020B0604020202020204" pitchFamily="34" charset="0"/>
              <a:buChar char="•"/>
            </a:pPr>
            <a:r>
              <a:rPr lang="pt-BR" sz="1100" dirty="0" err="1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Geósfera</a:t>
            </a:r>
            <a:r>
              <a:rPr lang="pt-BR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marR="97790" algn="ctr">
              <a:buFont typeface="Arial" panose="020B0604020202020204" pitchFamily="34" charset="0"/>
              <a:buChar char="•"/>
            </a:pPr>
            <a:r>
              <a:rPr lang="pt-BR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Atmosfera terrestre.</a:t>
            </a:r>
            <a:endParaRPr sz="1100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8" name="object 13">
            <a:extLst>
              <a:ext uri="{FF2B5EF4-FFF2-40B4-BE49-F238E27FC236}">
                <a16:creationId xmlns:a16="http://schemas.microsoft.com/office/drawing/2014/main" id="{617CC91E-270B-D0BD-98D1-FD3C6AEE5343}"/>
              </a:ext>
            </a:extLst>
          </p:cNvPr>
          <p:cNvSpPr txBox="1"/>
          <p:nvPr/>
        </p:nvSpPr>
        <p:spPr>
          <a:xfrm>
            <a:off x="3518216" y="3757200"/>
            <a:ext cx="2231390" cy="227630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3815" rIns="0" bIns="0" rtlCol="0">
            <a:spAutoFit/>
          </a:bodyPr>
          <a:lstStyle/>
          <a:p>
            <a:pPr marR="97790" algn="ctr"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COMBUSTIÓN: </a:t>
            </a:r>
            <a:r>
              <a:rPr lang="es-ES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Liberación del calor al medio ambiente.</a:t>
            </a:r>
          </a:p>
          <a:p>
            <a:pPr marR="97790" algn="ctr"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FOTOSÍNTESIS: </a:t>
            </a:r>
            <a:r>
              <a:rPr lang="es-ES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Proceso de las plantas para alimentarse.</a:t>
            </a:r>
          </a:p>
          <a:p>
            <a:pPr marR="97790" algn="ctr"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RESPIRACIÓN: </a:t>
            </a:r>
            <a:r>
              <a:rPr lang="es-ES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Liberación de energía por medio de oxigeno.</a:t>
            </a:r>
          </a:p>
          <a:p>
            <a:pPr marR="97790" algn="ctr"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DESCOMPOSICIÓN: </a:t>
            </a:r>
            <a:r>
              <a:rPr lang="es-ES" sz="11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Liberación de carbono a la atmosfera.</a:t>
            </a:r>
            <a:endParaRPr sz="1100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CD1BF18-ABDF-78C2-31E2-D4C0F7771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09" y="5527837"/>
            <a:ext cx="3142857" cy="6952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B6B6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Poppins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2023-08-25T21:09:54Z</dcterms:created>
  <dcterms:modified xsi:type="dcterms:W3CDTF">2024-08-30T06:00:06Z</dcterms:modified>
</cp:coreProperties>
</file>