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7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156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8" name="Conector recto 147">
            <a:extLst>
              <a:ext uri="{FF2B5EF4-FFF2-40B4-BE49-F238E27FC236}">
                <a16:creationId xmlns:a16="http://schemas.microsoft.com/office/drawing/2014/main" id="{62333A76-DE4D-167F-3C60-01C2BB927661}"/>
              </a:ext>
            </a:extLst>
          </p:cNvPr>
          <p:cNvCxnSpPr/>
          <p:nvPr/>
        </p:nvCxnSpPr>
        <p:spPr>
          <a:xfrm>
            <a:off x="8156323" y="2634754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Conector recto 148">
            <a:extLst>
              <a:ext uri="{FF2B5EF4-FFF2-40B4-BE49-F238E27FC236}">
                <a16:creationId xmlns:a16="http://schemas.microsoft.com/office/drawing/2014/main" id="{62005CA8-B96A-02C9-CC5E-E34F2E7B8712}"/>
              </a:ext>
            </a:extLst>
          </p:cNvPr>
          <p:cNvCxnSpPr/>
          <p:nvPr/>
        </p:nvCxnSpPr>
        <p:spPr>
          <a:xfrm>
            <a:off x="7891572" y="3119069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0" name="Conector recto 149">
            <a:extLst>
              <a:ext uri="{FF2B5EF4-FFF2-40B4-BE49-F238E27FC236}">
                <a16:creationId xmlns:a16="http://schemas.microsoft.com/office/drawing/2014/main" id="{EEDA5000-F81E-B497-18FD-758768FDD19F}"/>
              </a:ext>
            </a:extLst>
          </p:cNvPr>
          <p:cNvCxnSpPr/>
          <p:nvPr/>
        </p:nvCxnSpPr>
        <p:spPr>
          <a:xfrm>
            <a:off x="7937272" y="3707914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6" name="Conector: angular 145">
            <a:extLst>
              <a:ext uri="{FF2B5EF4-FFF2-40B4-BE49-F238E27FC236}">
                <a16:creationId xmlns:a16="http://schemas.microsoft.com/office/drawing/2014/main" id="{B5B524E6-4334-7A3B-24B3-68227705DE4D}"/>
              </a:ext>
            </a:extLst>
          </p:cNvPr>
          <p:cNvCxnSpPr>
            <a:stCxn id="40" idx="2"/>
            <a:endCxn id="33" idx="0"/>
          </p:cNvCxnSpPr>
          <p:nvPr/>
        </p:nvCxnSpPr>
        <p:spPr>
          <a:xfrm rot="5400000">
            <a:off x="7370242" y="2583367"/>
            <a:ext cx="1316780" cy="715944"/>
          </a:xfrm>
          <a:prstGeom prst="bentConnector3">
            <a:avLst>
              <a:gd name="adj1" fmla="val 999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77C7E9FC-D82E-EA52-9EC5-C452F565F877}"/>
              </a:ext>
            </a:extLst>
          </p:cNvPr>
          <p:cNvCxnSpPr/>
          <p:nvPr/>
        </p:nvCxnSpPr>
        <p:spPr>
          <a:xfrm>
            <a:off x="5417343" y="805389"/>
            <a:ext cx="0" cy="25252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9" name="Conector: angular 138">
            <a:extLst>
              <a:ext uri="{FF2B5EF4-FFF2-40B4-BE49-F238E27FC236}">
                <a16:creationId xmlns:a16="http://schemas.microsoft.com/office/drawing/2014/main" id="{7AD24346-DF4A-6C7F-51D5-F0E231503573}"/>
              </a:ext>
            </a:extLst>
          </p:cNvPr>
          <p:cNvCxnSpPr>
            <a:stCxn id="27" idx="1"/>
            <a:endCxn id="10" idx="0"/>
          </p:cNvCxnSpPr>
          <p:nvPr/>
        </p:nvCxnSpPr>
        <p:spPr>
          <a:xfrm rot="10800000">
            <a:off x="944751" y="1233244"/>
            <a:ext cx="3788897" cy="21847"/>
          </a:xfrm>
          <a:prstGeom prst="bentConnector4">
            <a:avLst>
              <a:gd name="adj1" fmla="val 40740"/>
              <a:gd name="adj2" fmla="val 38862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7" name="Conector: angular 136">
            <a:extLst>
              <a:ext uri="{FF2B5EF4-FFF2-40B4-BE49-F238E27FC236}">
                <a16:creationId xmlns:a16="http://schemas.microsoft.com/office/drawing/2014/main" id="{F3B0EFB9-3C0A-D6C1-D18F-40604D8F8CDC}"/>
              </a:ext>
            </a:extLst>
          </p:cNvPr>
          <p:cNvCxnSpPr>
            <a:stCxn id="27" idx="3"/>
            <a:endCxn id="21" idx="1"/>
          </p:cNvCxnSpPr>
          <p:nvPr/>
        </p:nvCxnSpPr>
        <p:spPr>
          <a:xfrm>
            <a:off x="6101039" y="1255090"/>
            <a:ext cx="1458636" cy="361281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id="{E1F3E889-3B0A-DA19-CD7E-CE2BC29DA7F4}"/>
              </a:ext>
            </a:extLst>
          </p:cNvPr>
          <p:cNvCxnSpPr/>
          <p:nvPr/>
        </p:nvCxnSpPr>
        <p:spPr>
          <a:xfrm>
            <a:off x="6349776" y="4534267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3" name="Conector recto 132">
            <a:extLst>
              <a:ext uri="{FF2B5EF4-FFF2-40B4-BE49-F238E27FC236}">
                <a16:creationId xmlns:a16="http://schemas.microsoft.com/office/drawing/2014/main" id="{58F8E21F-4535-3666-A815-76979E5C2C04}"/>
              </a:ext>
            </a:extLst>
          </p:cNvPr>
          <p:cNvCxnSpPr/>
          <p:nvPr/>
        </p:nvCxnSpPr>
        <p:spPr>
          <a:xfrm>
            <a:off x="6550706" y="4852403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4" name="Conector recto 133">
            <a:extLst>
              <a:ext uri="{FF2B5EF4-FFF2-40B4-BE49-F238E27FC236}">
                <a16:creationId xmlns:a16="http://schemas.microsoft.com/office/drawing/2014/main" id="{7887B56F-DA43-F188-CF97-F965882122DD}"/>
              </a:ext>
            </a:extLst>
          </p:cNvPr>
          <p:cNvCxnSpPr/>
          <p:nvPr/>
        </p:nvCxnSpPr>
        <p:spPr>
          <a:xfrm>
            <a:off x="6286523" y="5215533"/>
            <a:ext cx="7370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9A6CC228-A1FA-9DA1-5021-F2EFF21CCAB4}"/>
              </a:ext>
            </a:extLst>
          </p:cNvPr>
          <p:cNvCxnSpPr>
            <a:stCxn id="48" idx="2"/>
            <a:endCxn id="74" idx="0"/>
          </p:cNvCxnSpPr>
          <p:nvPr/>
        </p:nvCxnSpPr>
        <p:spPr>
          <a:xfrm rot="16200000" flipH="1">
            <a:off x="5174566" y="4073539"/>
            <a:ext cx="1276230" cy="790677"/>
          </a:xfrm>
          <a:prstGeom prst="bentConnector3">
            <a:avLst>
              <a:gd name="adj1" fmla="val 852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Conector: angular 124">
            <a:extLst>
              <a:ext uri="{FF2B5EF4-FFF2-40B4-BE49-F238E27FC236}">
                <a16:creationId xmlns:a16="http://schemas.microsoft.com/office/drawing/2014/main" id="{9FBA92B3-2D4D-B431-75F1-D8E4C70ED1A3}"/>
              </a:ext>
            </a:extLst>
          </p:cNvPr>
          <p:cNvCxnSpPr>
            <a:stCxn id="50" idx="2"/>
            <a:endCxn id="54" idx="0"/>
          </p:cNvCxnSpPr>
          <p:nvPr/>
        </p:nvCxnSpPr>
        <p:spPr>
          <a:xfrm rot="5400000">
            <a:off x="1217548" y="5109981"/>
            <a:ext cx="1699863" cy="666973"/>
          </a:xfrm>
          <a:prstGeom prst="bentConnector3">
            <a:avLst>
              <a:gd name="adj1" fmla="val 1248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0" name="Conector: angular 119">
            <a:extLst>
              <a:ext uri="{FF2B5EF4-FFF2-40B4-BE49-F238E27FC236}">
                <a16:creationId xmlns:a16="http://schemas.microsoft.com/office/drawing/2014/main" id="{43CF7D96-1FEF-07B4-3C81-FFBFA3F24752}"/>
              </a:ext>
            </a:extLst>
          </p:cNvPr>
          <p:cNvCxnSpPr>
            <a:cxnSpLocks/>
            <a:stCxn id="48" idx="2"/>
            <a:endCxn id="50" idx="0"/>
          </p:cNvCxnSpPr>
          <p:nvPr/>
        </p:nvCxnSpPr>
        <p:spPr>
          <a:xfrm rot="5400000">
            <a:off x="3629569" y="2602159"/>
            <a:ext cx="559171" cy="3016378"/>
          </a:xfrm>
          <a:prstGeom prst="bentConnector3">
            <a:avLst>
              <a:gd name="adj1" fmla="val 1987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FD650B82-CB1C-627D-C668-4D8613060FAD}"/>
              </a:ext>
            </a:extLst>
          </p:cNvPr>
          <p:cNvCxnSpPr/>
          <p:nvPr/>
        </p:nvCxnSpPr>
        <p:spPr>
          <a:xfrm>
            <a:off x="2156337" y="5133119"/>
            <a:ext cx="76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0" name="Conector recto 109">
            <a:extLst>
              <a:ext uri="{FF2B5EF4-FFF2-40B4-BE49-F238E27FC236}">
                <a16:creationId xmlns:a16="http://schemas.microsoft.com/office/drawing/2014/main" id="{3E349758-8C75-7D47-F5EE-FB0573A13858}"/>
              </a:ext>
            </a:extLst>
          </p:cNvPr>
          <p:cNvCxnSpPr/>
          <p:nvPr/>
        </p:nvCxnSpPr>
        <p:spPr>
          <a:xfrm>
            <a:off x="2185794" y="6045351"/>
            <a:ext cx="76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2D4D6FDC-13B8-A670-A46E-80352554C925}"/>
              </a:ext>
            </a:extLst>
          </p:cNvPr>
          <p:cNvCxnSpPr/>
          <p:nvPr/>
        </p:nvCxnSpPr>
        <p:spPr>
          <a:xfrm>
            <a:off x="2725457" y="2359185"/>
            <a:ext cx="0" cy="6420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Conector: angular 97">
            <a:extLst>
              <a:ext uri="{FF2B5EF4-FFF2-40B4-BE49-F238E27FC236}">
                <a16:creationId xmlns:a16="http://schemas.microsoft.com/office/drawing/2014/main" id="{60FEB7DD-F9E6-4734-8218-3E42196923E1}"/>
              </a:ext>
            </a:extLst>
          </p:cNvPr>
          <p:cNvCxnSpPr>
            <a:cxnSpLocks/>
            <a:stCxn id="14" idx="2"/>
          </p:cNvCxnSpPr>
          <p:nvPr/>
        </p:nvCxnSpPr>
        <p:spPr>
          <a:xfrm rot="5400000">
            <a:off x="1653349" y="1608117"/>
            <a:ext cx="401403" cy="1818599"/>
          </a:xfrm>
          <a:prstGeom prst="bentConnector3">
            <a:avLst>
              <a:gd name="adj1" fmla="val 1325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56CC79FF-BBBA-8ECE-92D0-03D0CD68D29A}"/>
              </a:ext>
            </a:extLst>
          </p:cNvPr>
          <p:cNvCxnSpPr>
            <a:cxnSpLocks/>
            <a:stCxn id="14" idx="2"/>
            <a:endCxn id="4" idx="0"/>
          </p:cNvCxnSpPr>
          <p:nvPr/>
        </p:nvCxnSpPr>
        <p:spPr>
          <a:xfrm rot="16200000" flipH="1">
            <a:off x="3251368" y="1828696"/>
            <a:ext cx="410048" cy="1386086"/>
          </a:xfrm>
          <a:prstGeom prst="bentConnector3">
            <a:avLst>
              <a:gd name="adj1" fmla="val 12234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Conector: angular 91">
            <a:extLst>
              <a:ext uri="{FF2B5EF4-FFF2-40B4-BE49-F238E27FC236}">
                <a16:creationId xmlns:a16="http://schemas.microsoft.com/office/drawing/2014/main" id="{980663CE-220F-C8F7-6908-5F5CE199F161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 rot="16200000" flipH="1">
            <a:off x="2481845" y="1820258"/>
            <a:ext cx="155783" cy="407225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339865A1-43F6-FD96-EB0C-F638F2C84671}"/>
              </a:ext>
            </a:extLst>
          </p:cNvPr>
          <p:cNvCxnSpPr/>
          <p:nvPr/>
        </p:nvCxnSpPr>
        <p:spPr>
          <a:xfrm>
            <a:off x="1304252" y="1504221"/>
            <a:ext cx="9677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Conector: angular 87">
            <a:extLst>
              <a:ext uri="{FF2B5EF4-FFF2-40B4-BE49-F238E27FC236}">
                <a16:creationId xmlns:a16="http://schemas.microsoft.com/office/drawing/2014/main" id="{B23EC616-75A7-1173-3436-911EAB907D94}"/>
              </a:ext>
            </a:extLst>
          </p:cNvPr>
          <p:cNvCxnSpPr>
            <a:stCxn id="6" idx="2"/>
            <a:endCxn id="10" idx="0"/>
          </p:cNvCxnSpPr>
          <p:nvPr/>
        </p:nvCxnSpPr>
        <p:spPr>
          <a:xfrm rot="5400000">
            <a:off x="1134034" y="915348"/>
            <a:ext cx="128611" cy="507178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Conector: angular 76">
            <a:extLst>
              <a:ext uri="{FF2B5EF4-FFF2-40B4-BE49-F238E27FC236}">
                <a16:creationId xmlns:a16="http://schemas.microsoft.com/office/drawing/2014/main" id="{ACC7686A-70D3-AB2A-FFC2-28C1E3FE7EFC}"/>
              </a:ext>
            </a:extLst>
          </p:cNvPr>
          <p:cNvCxnSpPr>
            <a:stCxn id="25" idx="2"/>
            <a:endCxn id="6" idx="0"/>
          </p:cNvCxnSpPr>
          <p:nvPr/>
        </p:nvCxnSpPr>
        <p:spPr>
          <a:xfrm rot="5400000">
            <a:off x="3333051" y="-1227957"/>
            <a:ext cx="203171" cy="3965416"/>
          </a:xfrm>
          <a:prstGeom prst="bentConnector3">
            <a:avLst>
              <a:gd name="adj1" fmla="val 62254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4F78587E-BF48-938B-A9DA-115DE27CD2FC}"/>
              </a:ext>
            </a:extLst>
          </p:cNvPr>
          <p:cNvCxnSpPr>
            <a:stCxn id="25" idx="2"/>
            <a:endCxn id="40" idx="0"/>
          </p:cNvCxnSpPr>
          <p:nvPr/>
        </p:nvCxnSpPr>
        <p:spPr>
          <a:xfrm rot="16200000" flipH="1">
            <a:off x="6194559" y="-124049"/>
            <a:ext cx="1414831" cy="2969260"/>
          </a:xfrm>
          <a:prstGeom prst="bentConnector3">
            <a:avLst>
              <a:gd name="adj1" fmla="val 894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object 10"/>
          <p:cNvSpPr txBox="1"/>
          <p:nvPr/>
        </p:nvSpPr>
        <p:spPr>
          <a:xfrm>
            <a:off x="243075" y="1233243"/>
            <a:ext cx="1403350" cy="56469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8260" rIns="0" bIns="0" rtlCol="0">
            <a:spAutoFit/>
          </a:bodyPr>
          <a:lstStyle/>
          <a:p>
            <a:pPr marR="120650" algn="ctr"/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Proviene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del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griego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ETHOS, la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cual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expresa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03356" y="1220959"/>
            <a:ext cx="1105535" cy="72502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70" rIns="0" bIns="0" rtlCol="0">
            <a:sp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Acciones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Costumbres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Hábitos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Carácter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67071" y="2101763"/>
            <a:ext cx="1392555" cy="214952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005" rIns="0" bIns="0" rtlCol="0">
            <a:spAutoFit/>
          </a:bodyPr>
          <a:lstStyle/>
          <a:p>
            <a:pPr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Sus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son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26842" y="2419092"/>
            <a:ext cx="845185" cy="21566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640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CORRECTO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7559675" y="1257053"/>
            <a:ext cx="1653858" cy="71863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3655" rIns="0" bIns="0" rtlCol="0">
            <a:spAutoFit/>
          </a:bodyPr>
          <a:lstStyle/>
          <a:p>
            <a:pPr marR="83820"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Proviene del latín MOS,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MORE, MORALI, la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cual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significa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costumbre y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hábitos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733647" y="1059646"/>
            <a:ext cx="1367392" cy="390887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085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SU HISTORIA Y ETIMOLOGÍA: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6998083" y="2535024"/>
            <a:ext cx="1370965" cy="21708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 O CÓDIGOS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7387099" y="3001214"/>
            <a:ext cx="592931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SUJETO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7339238" y="3599729"/>
            <a:ext cx="662844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VALORES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8524857" y="2535024"/>
            <a:ext cx="1519555" cy="21708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Que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regulen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acciones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524857" y="2856586"/>
            <a:ext cx="1755139" cy="52496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Libre, consciente y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capaz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</a:t>
            </a:r>
            <a:r>
              <a:rPr lang="es-CO"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actuarsegún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las normas.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8510518" y="3467144"/>
            <a:ext cx="998762" cy="53844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4765" rIns="0" bIns="0" rtlCol="0">
            <a:spAutoFit/>
          </a:bodyPr>
          <a:lstStyle/>
          <a:p>
            <a:pPr marR="5080"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Honestidad,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Respeto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Justicia, etc.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4488347" y="3268198"/>
            <a:ext cx="1857991" cy="5625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6355" rIns="0" bIns="0" rtlCol="0">
            <a:spAutoFit/>
          </a:bodyPr>
          <a:lstStyle/>
          <a:p>
            <a:pPr algn="ctr"/>
            <a:r>
              <a:rPr lang="es-ES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CONCLUSIÓN, ETIMOLÓGICAMENTE TIENDEN A SER LO MISMO.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2135982" y="4066065"/>
            <a:ext cx="572129" cy="22914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270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1767129" y="4389934"/>
            <a:ext cx="1267672" cy="20360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298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FUENTES DE ÉTICA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1113760" y="5024224"/>
            <a:ext cx="1267672" cy="217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RAZÓN HUMANA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1185209" y="5939085"/>
            <a:ext cx="1094740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EXPERIENCIA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1282190" y="6293399"/>
            <a:ext cx="903604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HISTORIA</a:t>
            </a:r>
          </a:p>
        </p:txBody>
      </p:sp>
      <p:sp>
        <p:nvSpPr>
          <p:cNvPr id="58" name="object 58"/>
          <p:cNvSpPr txBox="1"/>
          <p:nvPr/>
        </p:nvSpPr>
        <p:spPr>
          <a:xfrm>
            <a:off x="2530825" y="4836313"/>
            <a:ext cx="2830980" cy="68955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7620" rIns="0" bIns="0" rtlCol="0">
            <a:spAutoFit/>
          </a:bodyPr>
          <a:lstStyle/>
          <a:p>
            <a:pPr marR="5080"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razón encuentra y conoce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claramente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algunos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principios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morales ciertos o universales y deduce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otros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principios que </a:t>
            </a:r>
            <a:r>
              <a:rPr lang="es-ES"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sederivan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ellos.</a:t>
            </a:r>
          </a:p>
        </p:txBody>
      </p:sp>
      <p:sp>
        <p:nvSpPr>
          <p:cNvPr id="63" name="object 63"/>
          <p:cNvSpPr txBox="1"/>
          <p:nvPr/>
        </p:nvSpPr>
        <p:spPr>
          <a:xfrm>
            <a:off x="2520198" y="5614198"/>
            <a:ext cx="3589655" cy="103574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 ser interna y externa. la primera se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conoce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directamente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 naturaleza humana </a:t>
            </a:r>
            <a:r>
              <a:rPr lang="es-ES"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contodas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sus limitaciones, necesidades y tendencias; La segunda, la de los demás, se </a:t>
            </a:r>
            <a:r>
              <a:rPr lang="es-ES"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dael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hombre cuenta de su posición con respeto a si mismo, con los demás y a la sociedad.</a:t>
            </a:r>
          </a:p>
        </p:txBody>
      </p:sp>
      <p:sp>
        <p:nvSpPr>
          <p:cNvPr id="70" name="object 70"/>
          <p:cNvSpPr txBox="1"/>
          <p:nvPr/>
        </p:nvSpPr>
        <p:spPr>
          <a:xfrm>
            <a:off x="5962659" y="4059644"/>
            <a:ext cx="499428" cy="21495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00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</a:t>
            </a:r>
          </a:p>
        </p:txBody>
      </p:sp>
      <p:sp>
        <p:nvSpPr>
          <p:cNvPr id="72" name="object 72"/>
          <p:cNvSpPr txBox="1"/>
          <p:nvPr/>
        </p:nvSpPr>
        <p:spPr>
          <a:xfrm>
            <a:off x="5910430" y="4432733"/>
            <a:ext cx="603885" cy="21779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OBJETO</a:t>
            </a:r>
          </a:p>
        </p:txBody>
      </p:sp>
      <p:sp>
        <p:nvSpPr>
          <p:cNvPr id="73" name="object 73"/>
          <p:cNvSpPr txBox="1"/>
          <p:nvPr/>
        </p:nvSpPr>
        <p:spPr>
          <a:xfrm>
            <a:off x="5626995" y="4748694"/>
            <a:ext cx="1162050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CIRCUNSTANCIAS</a:t>
            </a:r>
          </a:p>
        </p:txBody>
      </p:sp>
      <p:sp>
        <p:nvSpPr>
          <p:cNvPr id="74" name="object 74"/>
          <p:cNvSpPr txBox="1"/>
          <p:nvPr/>
        </p:nvSpPr>
        <p:spPr>
          <a:xfrm>
            <a:off x="6030855" y="5106993"/>
            <a:ext cx="354330" cy="21708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FIN</a:t>
            </a:r>
          </a:p>
        </p:txBody>
      </p:sp>
      <p:sp>
        <p:nvSpPr>
          <p:cNvPr id="79" name="object 79"/>
          <p:cNvSpPr txBox="1"/>
          <p:nvPr/>
        </p:nvSpPr>
        <p:spPr>
          <a:xfrm>
            <a:off x="6863023" y="4760179"/>
            <a:ext cx="1958022" cy="18444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700" rIns="0" bIns="0" rtlCol="0">
            <a:spAutoFit/>
          </a:bodyPr>
          <a:lstStyle/>
          <a:p>
            <a:pPr algn="ctr"/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Globalidad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del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acto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humano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854450" y="5033410"/>
            <a:ext cx="1774190" cy="34903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7620" rIns="0" bIns="0" rtlCol="0">
            <a:spAutoFit/>
          </a:bodyPr>
          <a:lstStyle/>
          <a:p>
            <a:pPr marR="5080"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el objetivo o el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motivo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en que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actúa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object 15">
            <a:extLst>
              <a:ext uri="{FF2B5EF4-FFF2-40B4-BE49-F238E27FC236}">
                <a16:creationId xmlns:a16="http://schemas.microsoft.com/office/drawing/2014/main" id="{42EB2879-254D-FDBD-C5E5-4A2A413FF921}"/>
              </a:ext>
            </a:extLst>
          </p:cNvPr>
          <p:cNvSpPr txBox="1"/>
          <p:nvPr/>
        </p:nvSpPr>
        <p:spPr>
          <a:xfrm>
            <a:off x="301810" y="2423139"/>
            <a:ext cx="1319741" cy="21566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640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COMPORTAMIENTO</a:t>
            </a:r>
          </a:p>
        </p:txBody>
      </p:sp>
      <p:sp>
        <p:nvSpPr>
          <p:cNvPr id="4" name="object 48">
            <a:extLst>
              <a:ext uri="{FF2B5EF4-FFF2-40B4-BE49-F238E27FC236}">
                <a16:creationId xmlns:a16="http://schemas.microsoft.com/office/drawing/2014/main" id="{2E59E22C-1426-1138-148E-BCFDDDF06BD3}"/>
              </a:ext>
            </a:extLst>
          </p:cNvPr>
          <p:cNvSpPr txBox="1"/>
          <p:nvPr/>
        </p:nvSpPr>
        <p:spPr>
          <a:xfrm>
            <a:off x="3548048" y="2726763"/>
            <a:ext cx="1202774" cy="39230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6355" rIns="0" bIns="0" rtlCol="0">
            <a:spAutoFit/>
          </a:bodyPr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 adecuado y lo más conveniente.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object 15">
            <a:extLst>
              <a:ext uri="{FF2B5EF4-FFF2-40B4-BE49-F238E27FC236}">
                <a16:creationId xmlns:a16="http://schemas.microsoft.com/office/drawing/2014/main" id="{03DAB815-43F0-89A3-3EA2-59B5F4E5ECCD}"/>
              </a:ext>
            </a:extLst>
          </p:cNvPr>
          <p:cNvSpPr txBox="1"/>
          <p:nvPr/>
        </p:nvSpPr>
        <p:spPr>
          <a:xfrm>
            <a:off x="2456504" y="2423139"/>
            <a:ext cx="552145" cy="21566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640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JUSTO</a:t>
            </a:r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8A1EE6D8-440D-EB47-A6F5-19028E68E7FE}"/>
              </a:ext>
            </a:extLst>
          </p:cNvPr>
          <p:cNvSpPr txBox="1"/>
          <p:nvPr/>
        </p:nvSpPr>
        <p:spPr>
          <a:xfrm>
            <a:off x="1164484" y="856337"/>
            <a:ext cx="574887" cy="24829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70" rIns="0" bIns="0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</a:t>
            </a:r>
          </a:p>
        </p:txBody>
      </p:sp>
      <p:sp>
        <p:nvSpPr>
          <p:cNvPr id="7" name="object 12">
            <a:extLst>
              <a:ext uri="{FF2B5EF4-FFF2-40B4-BE49-F238E27FC236}">
                <a16:creationId xmlns:a16="http://schemas.microsoft.com/office/drawing/2014/main" id="{D72D1D90-C678-EF8C-8475-592ADAA03BEC}"/>
              </a:ext>
            </a:extLst>
          </p:cNvPr>
          <p:cNvSpPr txBox="1"/>
          <p:nvPr/>
        </p:nvSpPr>
        <p:spPr>
          <a:xfrm>
            <a:off x="8018781" y="918254"/>
            <a:ext cx="735647" cy="24829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70" rIns="0" bIns="0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</a:t>
            </a:r>
          </a:p>
        </p:txBody>
      </p:sp>
      <p:sp>
        <p:nvSpPr>
          <p:cNvPr id="25" name="object 12">
            <a:extLst>
              <a:ext uri="{FF2B5EF4-FFF2-40B4-BE49-F238E27FC236}">
                <a16:creationId xmlns:a16="http://schemas.microsoft.com/office/drawing/2014/main" id="{56D5CB4C-1AE7-F93A-E090-863120818F59}"/>
              </a:ext>
            </a:extLst>
          </p:cNvPr>
          <p:cNvSpPr txBox="1"/>
          <p:nvPr/>
        </p:nvSpPr>
        <p:spPr>
          <a:xfrm>
            <a:off x="4315142" y="234612"/>
            <a:ext cx="2204403" cy="41855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39370" rIns="0" bIns="0" rtlCol="0">
            <a:spAutoFit/>
          </a:bodyPr>
          <a:lstStyle/>
          <a:p>
            <a:pPr algn="ctr"/>
            <a:r>
              <a:rPr lang="es-ES" sz="2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 Y MORAL</a:t>
            </a:r>
          </a:p>
        </p:txBody>
      </p:sp>
      <p:sp>
        <p:nvSpPr>
          <p:cNvPr id="35" name="object 48">
            <a:extLst>
              <a:ext uri="{FF2B5EF4-FFF2-40B4-BE49-F238E27FC236}">
                <a16:creationId xmlns:a16="http://schemas.microsoft.com/office/drawing/2014/main" id="{D84F1A78-B76F-2269-FDEA-FBE8476553AE}"/>
              </a:ext>
            </a:extLst>
          </p:cNvPr>
          <p:cNvSpPr txBox="1"/>
          <p:nvPr/>
        </p:nvSpPr>
        <p:spPr>
          <a:xfrm>
            <a:off x="1859175" y="2723370"/>
            <a:ext cx="1594326" cy="5625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6355" rIns="0" bIns="0" rtlCol="0">
            <a:spAutoFit/>
          </a:bodyPr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Disposición de dar a cada uno de lo que corresponde.</a:t>
            </a:r>
          </a:p>
        </p:txBody>
      </p:sp>
      <p:sp>
        <p:nvSpPr>
          <p:cNvPr id="36" name="object 33">
            <a:extLst>
              <a:ext uri="{FF2B5EF4-FFF2-40B4-BE49-F238E27FC236}">
                <a16:creationId xmlns:a16="http://schemas.microsoft.com/office/drawing/2014/main" id="{879DF57B-9DA8-F9C2-C262-6C75EF12D552}"/>
              </a:ext>
            </a:extLst>
          </p:cNvPr>
          <p:cNvSpPr txBox="1"/>
          <p:nvPr/>
        </p:nvSpPr>
        <p:spPr>
          <a:xfrm>
            <a:off x="6854450" y="4427361"/>
            <a:ext cx="1966595" cy="21637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algn="ctr"/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Materia (realidad </a:t>
            </a:r>
            <a:r>
              <a:rPr lang="es-CO"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opersona</a:t>
            </a:r>
            <a:r>
              <a:rPr lang="es-CO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).</a:t>
            </a:r>
          </a:p>
        </p:txBody>
      </p:sp>
      <p:sp>
        <p:nvSpPr>
          <p:cNvPr id="40" name="object 14">
            <a:extLst>
              <a:ext uri="{FF2B5EF4-FFF2-40B4-BE49-F238E27FC236}">
                <a16:creationId xmlns:a16="http://schemas.microsoft.com/office/drawing/2014/main" id="{DDA53580-EFD7-9A87-88B3-6A85353AE245}"/>
              </a:ext>
            </a:extLst>
          </p:cNvPr>
          <p:cNvSpPr txBox="1"/>
          <p:nvPr/>
        </p:nvSpPr>
        <p:spPr>
          <a:xfrm>
            <a:off x="7690326" y="2067997"/>
            <a:ext cx="1392555" cy="214952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005" rIns="0" bIns="0" rtlCol="0">
            <a:spAutoFit/>
          </a:bodyPr>
          <a:lstStyle/>
          <a:p>
            <a:pPr algn="ctr"/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Sus </a:t>
            </a:r>
            <a:r>
              <a:rPr sz="10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son</a:t>
            </a:r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8" name="object 48">
            <a:extLst>
              <a:ext uri="{FF2B5EF4-FFF2-40B4-BE49-F238E27FC236}">
                <a16:creationId xmlns:a16="http://schemas.microsoft.com/office/drawing/2014/main" id="{8746EE3D-834E-B08E-6613-1E3EE8BC998E}"/>
              </a:ext>
            </a:extLst>
          </p:cNvPr>
          <p:cNvSpPr txBox="1"/>
          <p:nvPr/>
        </p:nvSpPr>
        <p:spPr>
          <a:xfrm>
            <a:off x="116050" y="2718118"/>
            <a:ext cx="1657400" cy="7328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6355" rIns="0" bIns="0" rtlCol="0">
            <a:spAutoFit/>
          </a:bodyPr>
          <a:lstStyle/>
          <a:p>
            <a:pPr algn="ctr"/>
            <a:r>
              <a:rPr lang="es-ES" sz="10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refiere a una conducta, actitud de una persona, sea o no de forma voluntaria.</a:t>
            </a:r>
            <a:endParaRPr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152" name="Imagen 151">
            <a:extLst>
              <a:ext uri="{FF2B5EF4-FFF2-40B4-BE49-F238E27FC236}">
                <a16:creationId xmlns:a16="http://schemas.microsoft.com/office/drawing/2014/main" id="{BF233416-48D1-0DDC-C6A4-868DC71A8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116" y="5524370"/>
            <a:ext cx="3142857" cy="695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238</Words>
  <Application>Microsoft Office PowerPoint</Application>
  <PresentationFormat>Personalizado</PresentationFormat>
  <Paragraphs>39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2023-07-18T21:51:15Z</dcterms:created>
  <dcterms:modified xsi:type="dcterms:W3CDTF">2024-09-29T19:29:12Z</dcterms:modified>
</cp:coreProperties>
</file>