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2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: angular 79">
            <a:extLst>
              <a:ext uri="{FF2B5EF4-FFF2-40B4-BE49-F238E27FC236}">
                <a16:creationId xmlns:a16="http://schemas.microsoft.com/office/drawing/2014/main" id="{0293A977-EF81-7F9B-1C85-B434ECB472C3}"/>
              </a:ext>
            </a:extLst>
          </p:cNvPr>
          <p:cNvCxnSpPr>
            <a:stCxn id="46" idx="3"/>
            <a:endCxn id="44" idx="1"/>
          </p:cNvCxnSpPr>
          <p:nvPr/>
        </p:nvCxnSpPr>
        <p:spPr>
          <a:xfrm>
            <a:off x="8415979" y="1559631"/>
            <a:ext cx="144589" cy="124772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148A628A-13B4-7547-6B18-2351230EB6CA}"/>
              </a:ext>
            </a:extLst>
          </p:cNvPr>
          <p:cNvCxnSpPr>
            <a:stCxn id="46" idx="3"/>
            <a:endCxn id="45" idx="1"/>
          </p:cNvCxnSpPr>
          <p:nvPr/>
        </p:nvCxnSpPr>
        <p:spPr>
          <a:xfrm flipV="1">
            <a:off x="8415979" y="1354945"/>
            <a:ext cx="158036" cy="204686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E18EC801-9E5E-411A-51BC-06295C501F70}"/>
              </a:ext>
            </a:extLst>
          </p:cNvPr>
          <p:cNvCxnSpPr>
            <a:cxnSpLocks/>
          </p:cNvCxnSpPr>
          <p:nvPr/>
        </p:nvCxnSpPr>
        <p:spPr>
          <a:xfrm>
            <a:off x="3044927" y="1530878"/>
            <a:ext cx="47470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Conector: angular 71">
            <a:extLst>
              <a:ext uri="{FF2B5EF4-FFF2-40B4-BE49-F238E27FC236}">
                <a16:creationId xmlns:a16="http://schemas.microsoft.com/office/drawing/2014/main" id="{CA00E224-98CE-E1E6-4A07-13F7D03CBB7E}"/>
              </a:ext>
            </a:extLst>
          </p:cNvPr>
          <p:cNvCxnSpPr>
            <a:cxnSpLocks/>
            <a:endCxn id="37" idx="0"/>
          </p:cNvCxnSpPr>
          <p:nvPr/>
        </p:nvCxnSpPr>
        <p:spPr>
          <a:xfrm rot="5400000">
            <a:off x="10313763" y="3688300"/>
            <a:ext cx="1449396" cy="556385"/>
          </a:xfrm>
          <a:prstGeom prst="bentConnector3">
            <a:avLst>
              <a:gd name="adj1" fmla="val 9082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F64D7B1E-BFC9-D39A-5660-FA6DD9462FEC}"/>
              </a:ext>
            </a:extLst>
          </p:cNvPr>
          <p:cNvCxnSpPr>
            <a:cxnSpLocks/>
          </p:cNvCxnSpPr>
          <p:nvPr/>
        </p:nvCxnSpPr>
        <p:spPr>
          <a:xfrm>
            <a:off x="7567612" y="2695335"/>
            <a:ext cx="0" cy="2012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85188410-D19E-9D89-6A8E-B5E0405A9E91}"/>
              </a:ext>
            </a:extLst>
          </p:cNvPr>
          <p:cNvCxnSpPr>
            <a:cxnSpLocks/>
          </p:cNvCxnSpPr>
          <p:nvPr/>
        </p:nvCxnSpPr>
        <p:spPr>
          <a:xfrm>
            <a:off x="4550124" y="2701944"/>
            <a:ext cx="0" cy="2012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70BF8B65-0AA9-9AD2-8A71-55A6914F5BD8}"/>
              </a:ext>
            </a:extLst>
          </p:cNvPr>
          <p:cNvCxnSpPr/>
          <p:nvPr/>
        </p:nvCxnSpPr>
        <p:spPr>
          <a:xfrm>
            <a:off x="9426508" y="2701944"/>
            <a:ext cx="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B3EC8F6-0E72-F4BE-996E-E341A057C975}"/>
              </a:ext>
            </a:extLst>
          </p:cNvPr>
          <p:cNvCxnSpPr/>
          <p:nvPr/>
        </p:nvCxnSpPr>
        <p:spPr>
          <a:xfrm>
            <a:off x="5975339" y="2607367"/>
            <a:ext cx="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10AE9944-9624-6343-A87D-92E7FBB5900A}"/>
              </a:ext>
            </a:extLst>
          </p:cNvPr>
          <p:cNvCxnSpPr/>
          <p:nvPr/>
        </p:nvCxnSpPr>
        <p:spPr>
          <a:xfrm>
            <a:off x="3044927" y="2695335"/>
            <a:ext cx="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6C95AED8-9452-6B9E-299C-02E9028DAF8B}"/>
              </a:ext>
            </a:extLst>
          </p:cNvPr>
          <p:cNvCxnSpPr>
            <a:cxnSpLocks/>
          </p:cNvCxnSpPr>
          <p:nvPr/>
        </p:nvCxnSpPr>
        <p:spPr>
          <a:xfrm>
            <a:off x="1828800" y="2701944"/>
            <a:ext cx="0" cy="14128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ector: angular 54">
            <a:extLst>
              <a:ext uri="{FF2B5EF4-FFF2-40B4-BE49-F238E27FC236}">
                <a16:creationId xmlns:a16="http://schemas.microsoft.com/office/drawing/2014/main" id="{C82183D5-C40B-D6DB-BD99-23F6752D44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8430388" y="9335"/>
            <a:ext cx="431216" cy="5341313"/>
          </a:xfrm>
          <a:prstGeom prst="bentConnector3">
            <a:avLst>
              <a:gd name="adj1" fmla="val 54158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ector: angular 51">
            <a:extLst>
              <a:ext uri="{FF2B5EF4-FFF2-40B4-BE49-F238E27FC236}">
                <a16:creationId xmlns:a16="http://schemas.microsoft.com/office/drawing/2014/main" id="{47B924BD-754F-8AFF-8ECA-02A01C0EE7A8}"/>
              </a:ext>
            </a:extLst>
          </p:cNvPr>
          <p:cNvCxnSpPr>
            <a:cxnSpLocks/>
            <a:endCxn id="31" idx="0"/>
          </p:cNvCxnSpPr>
          <p:nvPr/>
        </p:nvCxnSpPr>
        <p:spPr>
          <a:xfrm rot="5400000">
            <a:off x="2867926" y="183446"/>
            <a:ext cx="826477" cy="5388352"/>
          </a:xfrm>
          <a:prstGeom prst="bentConnector3">
            <a:avLst>
              <a:gd name="adj1" fmla="val 2830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38C5DFFA-225F-BFFC-890D-58D5FD8C8C00}"/>
              </a:ext>
            </a:extLst>
          </p:cNvPr>
          <p:cNvCxnSpPr/>
          <p:nvPr/>
        </p:nvCxnSpPr>
        <p:spPr>
          <a:xfrm>
            <a:off x="5943600" y="781165"/>
            <a:ext cx="0" cy="144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bject 8"/>
          <p:cNvSpPr txBox="1"/>
          <p:nvPr/>
        </p:nvSpPr>
        <p:spPr>
          <a:xfrm>
            <a:off x="2374320" y="1263784"/>
            <a:ext cx="861061" cy="53418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20955" rIns="0" bIns="0" rtlCol="0">
            <a:spAutoFit/>
          </a:bodyPr>
          <a:lstStyle/>
          <a:p>
            <a:pPr algn="ctr">
              <a:buFont typeface="Arial MT"/>
              <a:buChar char="•"/>
              <a:tabLst>
                <a:tab pos="264160" algn="l"/>
              </a:tabLst>
            </a:pPr>
            <a:r>
              <a:rPr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Clara</a:t>
            </a:r>
          </a:p>
          <a:p>
            <a:pPr algn="ctr">
              <a:buFont typeface="Arial MT"/>
              <a:buChar char="•"/>
              <a:tabLst>
                <a:tab pos="264160" algn="l"/>
              </a:tabLst>
            </a:pPr>
            <a:r>
              <a:rPr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</a:t>
            </a:r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á</a:t>
            </a:r>
            <a:r>
              <a:rPr sz="1000" dirty="0" err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pida</a:t>
            </a:r>
            <a:endParaRPr sz="10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>
              <a:buFont typeface="Arial MT"/>
              <a:buChar char="•"/>
              <a:tabLst>
                <a:tab pos="264160" algn="l"/>
              </a:tabLst>
            </a:pPr>
            <a:r>
              <a:rPr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Concisa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763000" y="2895600"/>
            <a:ext cx="1297305" cy="34619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MEDIO DE</a:t>
            </a:r>
          </a:p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COMUNICACIÓN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8CFD7B9-9362-9256-65D3-4092F03DE606}"/>
              </a:ext>
            </a:extLst>
          </p:cNvPr>
          <p:cNvSpPr txBox="1"/>
          <p:nvPr/>
        </p:nvSpPr>
        <p:spPr>
          <a:xfrm>
            <a:off x="4706547" y="609600"/>
            <a:ext cx="2537587" cy="47672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Poppins" panose="00000500000000000000" pitchFamily="2" charset="0"/>
                <a:ea typeface="Verdana" panose="020B0604030504040204" pitchFamily="34" charset="0"/>
                <a:cs typeface="Poppins" panose="00000500000000000000" pitchFamily="2" charset="0"/>
              </a:rPr>
              <a:t>COMUNICACIÓN</a:t>
            </a:r>
            <a:endParaRPr lang="es-CO" sz="2200" b="1" dirty="0">
              <a:solidFill>
                <a:schemeClr val="tx1"/>
              </a:solidFill>
              <a:latin typeface="Poppins" panose="00000500000000000000" pitchFamily="2" charset="0"/>
              <a:ea typeface="Verdana" panose="020B0604030504040204" pitchFamily="34" charset="0"/>
              <a:cs typeface="Poppins" panose="00000500000000000000" pitchFamily="2" charset="0"/>
            </a:endParaRPr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2791E9A9-7760-477B-AA6A-28D53F900A78}"/>
              </a:ext>
            </a:extLst>
          </p:cNvPr>
          <p:cNvSpPr txBox="1"/>
          <p:nvPr/>
        </p:nvSpPr>
        <p:spPr>
          <a:xfrm>
            <a:off x="5592135" y="2877457"/>
            <a:ext cx="762226" cy="34619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CÓDIGO</a:t>
            </a:r>
          </a:p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COMÚN</a:t>
            </a:r>
          </a:p>
        </p:txBody>
      </p:sp>
      <p:sp>
        <p:nvSpPr>
          <p:cNvPr id="31" name="object 18">
            <a:extLst>
              <a:ext uri="{FF2B5EF4-FFF2-40B4-BE49-F238E27FC236}">
                <a16:creationId xmlns:a16="http://schemas.microsoft.com/office/drawing/2014/main" id="{8421C6DB-1869-234C-D298-B34A076671BB}"/>
              </a:ext>
            </a:extLst>
          </p:cNvPr>
          <p:cNvSpPr txBox="1"/>
          <p:nvPr/>
        </p:nvSpPr>
        <p:spPr>
          <a:xfrm>
            <a:off x="91688" y="3290861"/>
            <a:ext cx="990600" cy="51645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persona que enuncia el mensaje.</a:t>
            </a:r>
            <a:endParaRPr lang="es-CO" sz="10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2" name="object 18">
            <a:extLst>
              <a:ext uri="{FF2B5EF4-FFF2-40B4-BE49-F238E27FC236}">
                <a16:creationId xmlns:a16="http://schemas.microsoft.com/office/drawing/2014/main" id="{02B71B4A-DFFC-CCE5-3FCF-7706D0ADF2E1}"/>
              </a:ext>
            </a:extLst>
          </p:cNvPr>
          <p:cNvSpPr txBox="1"/>
          <p:nvPr/>
        </p:nvSpPr>
        <p:spPr>
          <a:xfrm>
            <a:off x="234518" y="2976600"/>
            <a:ext cx="704940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EMISOR</a:t>
            </a:r>
          </a:p>
        </p:txBody>
      </p:sp>
      <p:sp>
        <p:nvSpPr>
          <p:cNvPr id="34" name="object 18">
            <a:extLst>
              <a:ext uri="{FF2B5EF4-FFF2-40B4-BE49-F238E27FC236}">
                <a16:creationId xmlns:a16="http://schemas.microsoft.com/office/drawing/2014/main" id="{201608CE-FB0E-5474-A243-9F5C72E29BAD}"/>
              </a:ext>
            </a:extLst>
          </p:cNvPr>
          <p:cNvSpPr txBox="1"/>
          <p:nvPr/>
        </p:nvSpPr>
        <p:spPr>
          <a:xfrm>
            <a:off x="1434758" y="2976600"/>
            <a:ext cx="762226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MENSAJE</a:t>
            </a:r>
          </a:p>
        </p:txBody>
      </p:sp>
      <p:sp>
        <p:nvSpPr>
          <p:cNvPr id="35" name="object 18">
            <a:extLst>
              <a:ext uri="{FF2B5EF4-FFF2-40B4-BE49-F238E27FC236}">
                <a16:creationId xmlns:a16="http://schemas.microsoft.com/office/drawing/2014/main" id="{D1901BDF-0AA8-66B1-28C1-37D3AAB15D71}"/>
              </a:ext>
            </a:extLst>
          </p:cNvPr>
          <p:cNvSpPr txBox="1"/>
          <p:nvPr/>
        </p:nvSpPr>
        <p:spPr>
          <a:xfrm>
            <a:off x="2695190" y="2960020"/>
            <a:ext cx="762226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RECEPTOR</a:t>
            </a:r>
          </a:p>
        </p:txBody>
      </p:sp>
      <p:sp>
        <p:nvSpPr>
          <p:cNvPr id="36" name="object 18">
            <a:extLst>
              <a:ext uri="{FF2B5EF4-FFF2-40B4-BE49-F238E27FC236}">
                <a16:creationId xmlns:a16="http://schemas.microsoft.com/office/drawing/2014/main" id="{1ADFE87B-2FF5-F12C-746C-08250F660522}"/>
              </a:ext>
            </a:extLst>
          </p:cNvPr>
          <p:cNvSpPr txBox="1"/>
          <p:nvPr/>
        </p:nvSpPr>
        <p:spPr>
          <a:xfrm>
            <a:off x="4187225" y="2978267"/>
            <a:ext cx="762226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REFERENTE</a:t>
            </a:r>
          </a:p>
        </p:txBody>
      </p:sp>
      <p:sp>
        <p:nvSpPr>
          <p:cNvPr id="37" name="object 18">
            <a:extLst>
              <a:ext uri="{FF2B5EF4-FFF2-40B4-BE49-F238E27FC236}">
                <a16:creationId xmlns:a16="http://schemas.microsoft.com/office/drawing/2014/main" id="{EF760D2A-3334-EA9F-5C99-4BBDB909D2EC}"/>
              </a:ext>
            </a:extLst>
          </p:cNvPr>
          <p:cNvSpPr txBox="1"/>
          <p:nvPr/>
        </p:nvSpPr>
        <p:spPr>
          <a:xfrm>
            <a:off x="9555231" y="4691190"/>
            <a:ext cx="2410074" cy="136775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“marco referencial” del mensaje, formado por lo que se expresa antes, durante y después del mismo, (y esto lo dota de significado completo); el entorno y las circunstancias en que se encuentra el emisor, y tal vez el receptor también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s-ES" sz="10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8" name="object 18">
            <a:extLst>
              <a:ext uri="{FF2B5EF4-FFF2-40B4-BE49-F238E27FC236}">
                <a16:creationId xmlns:a16="http://schemas.microsoft.com/office/drawing/2014/main" id="{7243D62E-C76A-7D6D-18F2-34C3E47A2784}"/>
              </a:ext>
            </a:extLst>
          </p:cNvPr>
          <p:cNvSpPr txBox="1"/>
          <p:nvPr/>
        </p:nvSpPr>
        <p:spPr>
          <a:xfrm>
            <a:off x="8216265" y="3437646"/>
            <a:ext cx="2664291" cy="85697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vía externa, sea técnica, mecánica, tecnológica, etc. (que en ocasiones no puede esta presente), para que el mensaje llegue al receptor. Por ejemplo un teléfono, un correo electrónico. Etc.</a:t>
            </a:r>
          </a:p>
        </p:txBody>
      </p:sp>
      <p:sp>
        <p:nvSpPr>
          <p:cNvPr id="39" name="object 18">
            <a:extLst>
              <a:ext uri="{FF2B5EF4-FFF2-40B4-BE49-F238E27FC236}">
                <a16:creationId xmlns:a16="http://schemas.microsoft.com/office/drawing/2014/main" id="{2ADAC829-28B3-5CD0-0C8B-EE0DCBFE7829}"/>
              </a:ext>
            </a:extLst>
          </p:cNvPr>
          <p:cNvSpPr txBox="1"/>
          <p:nvPr/>
        </p:nvSpPr>
        <p:spPr>
          <a:xfrm>
            <a:off x="6765090" y="4670356"/>
            <a:ext cx="1605044" cy="85697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vía física de la cual el emisor se vale para emitir el mensaje. Por ejemplo, la voz, la cara, las manos, etc.</a:t>
            </a:r>
          </a:p>
        </p:txBody>
      </p:sp>
      <p:sp>
        <p:nvSpPr>
          <p:cNvPr id="40" name="object 18">
            <a:extLst>
              <a:ext uri="{FF2B5EF4-FFF2-40B4-BE49-F238E27FC236}">
                <a16:creationId xmlns:a16="http://schemas.microsoft.com/office/drawing/2014/main" id="{D3F57684-04F8-EE86-6103-368E5ED656C1}"/>
              </a:ext>
            </a:extLst>
          </p:cNvPr>
          <p:cNvSpPr txBox="1"/>
          <p:nvPr/>
        </p:nvSpPr>
        <p:spPr>
          <a:xfrm>
            <a:off x="5076909" y="3387604"/>
            <a:ext cx="1792677" cy="102723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acervo de signos, y de reglas para combinar estos signos, que integran el mensaje. Debe ser común entre emisor y receptor.</a:t>
            </a:r>
          </a:p>
        </p:txBody>
      </p:sp>
      <p:sp>
        <p:nvSpPr>
          <p:cNvPr id="41" name="object 18">
            <a:extLst>
              <a:ext uri="{FF2B5EF4-FFF2-40B4-BE49-F238E27FC236}">
                <a16:creationId xmlns:a16="http://schemas.microsoft.com/office/drawing/2014/main" id="{E3AF32BC-987D-FC6D-06E6-9C02127755DE}"/>
              </a:ext>
            </a:extLst>
          </p:cNvPr>
          <p:cNvSpPr txBox="1"/>
          <p:nvPr/>
        </p:nvSpPr>
        <p:spPr>
          <a:xfrm>
            <a:off x="3864324" y="4524621"/>
            <a:ext cx="1371600" cy="51645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realidad externa a la que se refiere el mensaje.</a:t>
            </a:r>
            <a:endParaRPr lang="es-CO" sz="10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2" name="object 18">
            <a:extLst>
              <a:ext uri="{FF2B5EF4-FFF2-40B4-BE49-F238E27FC236}">
                <a16:creationId xmlns:a16="http://schemas.microsoft.com/office/drawing/2014/main" id="{9479BE69-5B1D-679D-F574-73EA26AB9619}"/>
              </a:ext>
            </a:extLst>
          </p:cNvPr>
          <p:cNvSpPr txBox="1"/>
          <p:nvPr/>
        </p:nvSpPr>
        <p:spPr>
          <a:xfrm>
            <a:off x="1114476" y="3982205"/>
            <a:ext cx="1428647" cy="68671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información que se quiere transmitir, conjunto de signos.</a:t>
            </a:r>
          </a:p>
        </p:txBody>
      </p:sp>
      <p:sp>
        <p:nvSpPr>
          <p:cNvPr id="43" name="object 18">
            <a:extLst>
              <a:ext uri="{FF2B5EF4-FFF2-40B4-BE49-F238E27FC236}">
                <a16:creationId xmlns:a16="http://schemas.microsoft.com/office/drawing/2014/main" id="{5F1A31FF-A1F9-5E76-9486-DD9621D2BC0C}"/>
              </a:ext>
            </a:extLst>
          </p:cNvPr>
          <p:cNvSpPr txBox="1"/>
          <p:nvPr/>
        </p:nvSpPr>
        <p:spPr>
          <a:xfrm>
            <a:off x="2374320" y="3308913"/>
            <a:ext cx="1428647" cy="51645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persona que recibe el mensaje en La comunicación.</a:t>
            </a:r>
            <a:endParaRPr lang="es-CO" sz="10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4" name="object 18">
            <a:extLst>
              <a:ext uri="{FF2B5EF4-FFF2-40B4-BE49-F238E27FC236}">
                <a16:creationId xmlns:a16="http://schemas.microsoft.com/office/drawing/2014/main" id="{5677BA33-FC59-04E5-FE78-C01AFF938237}"/>
              </a:ext>
            </a:extLst>
          </p:cNvPr>
          <p:cNvSpPr txBox="1"/>
          <p:nvPr/>
        </p:nvSpPr>
        <p:spPr>
          <a:xfrm>
            <a:off x="8560568" y="1596435"/>
            <a:ext cx="762226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 verbal</a:t>
            </a:r>
          </a:p>
        </p:txBody>
      </p:sp>
      <p:sp>
        <p:nvSpPr>
          <p:cNvPr id="45" name="object 18">
            <a:extLst>
              <a:ext uri="{FF2B5EF4-FFF2-40B4-BE49-F238E27FC236}">
                <a16:creationId xmlns:a16="http://schemas.microsoft.com/office/drawing/2014/main" id="{7944E928-DF8B-62F8-B794-3499EDAA20BE}"/>
              </a:ext>
            </a:extLst>
          </p:cNvPr>
          <p:cNvSpPr txBox="1"/>
          <p:nvPr/>
        </p:nvSpPr>
        <p:spPr>
          <a:xfrm>
            <a:off x="8574015" y="1266977"/>
            <a:ext cx="609600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Verbal</a:t>
            </a: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C6E4E1A9-0BCD-BE67-8508-46951C31088A}"/>
              </a:ext>
            </a:extLst>
          </p:cNvPr>
          <p:cNvSpPr txBox="1"/>
          <p:nvPr/>
        </p:nvSpPr>
        <p:spPr>
          <a:xfrm>
            <a:off x="7343702" y="1386534"/>
            <a:ext cx="1072277" cy="34619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TIPOS DE COMUNICACIÓN</a:t>
            </a:r>
          </a:p>
        </p:txBody>
      </p:sp>
      <p:sp>
        <p:nvSpPr>
          <p:cNvPr id="47" name="object 18">
            <a:extLst>
              <a:ext uri="{FF2B5EF4-FFF2-40B4-BE49-F238E27FC236}">
                <a16:creationId xmlns:a16="http://schemas.microsoft.com/office/drawing/2014/main" id="{21D902D1-AEBB-20CA-FFF4-1BA653E8F378}"/>
              </a:ext>
            </a:extLst>
          </p:cNvPr>
          <p:cNvSpPr txBox="1"/>
          <p:nvPr/>
        </p:nvSpPr>
        <p:spPr>
          <a:xfrm>
            <a:off x="3387781" y="1442912"/>
            <a:ext cx="1219200" cy="1759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CARACTERISTICAS</a:t>
            </a:r>
          </a:p>
        </p:txBody>
      </p:sp>
      <p:sp>
        <p:nvSpPr>
          <p:cNvPr id="48" name="object 18">
            <a:extLst>
              <a:ext uri="{FF2B5EF4-FFF2-40B4-BE49-F238E27FC236}">
                <a16:creationId xmlns:a16="http://schemas.microsoft.com/office/drawing/2014/main" id="{241CAA56-3DAF-5BC3-E0D6-E79EAEB59112}"/>
              </a:ext>
            </a:extLst>
          </p:cNvPr>
          <p:cNvSpPr txBox="1"/>
          <p:nvPr/>
        </p:nvSpPr>
        <p:spPr>
          <a:xfrm>
            <a:off x="4895038" y="1247330"/>
            <a:ext cx="2160606" cy="51645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un proceso que consiste en la transmisión de un mensaje entre un emisor y un receptor.</a:t>
            </a:r>
          </a:p>
        </p:txBody>
      </p:sp>
      <p:sp>
        <p:nvSpPr>
          <p:cNvPr id="81" name="object 18">
            <a:extLst>
              <a:ext uri="{FF2B5EF4-FFF2-40B4-BE49-F238E27FC236}">
                <a16:creationId xmlns:a16="http://schemas.microsoft.com/office/drawing/2014/main" id="{1F9C4E99-434F-BE2A-283A-90A18B540B17}"/>
              </a:ext>
            </a:extLst>
          </p:cNvPr>
          <p:cNvSpPr txBox="1"/>
          <p:nvPr/>
        </p:nvSpPr>
        <p:spPr>
          <a:xfrm>
            <a:off x="5227213" y="2084158"/>
            <a:ext cx="1432773" cy="41429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ELEMENTOS DE LA COMUNICACIÓN</a:t>
            </a:r>
          </a:p>
        </p:txBody>
      </p:sp>
      <p:sp>
        <p:nvSpPr>
          <p:cNvPr id="84" name="object 18"/>
          <p:cNvSpPr txBox="1"/>
          <p:nvPr/>
        </p:nvSpPr>
        <p:spPr>
          <a:xfrm>
            <a:off x="10772823" y="2877457"/>
            <a:ext cx="1066800" cy="34619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CONTEXTO DEL</a:t>
            </a:r>
          </a:p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MENSAJE</a:t>
            </a:r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7C86920F-5BDD-240C-A992-4E2112010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478" y="5095303"/>
            <a:ext cx="3142857" cy="695238"/>
          </a:xfrm>
          <a:prstGeom prst="rect">
            <a:avLst/>
          </a:prstGeom>
        </p:spPr>
      </p:pic>
      <p:sp>
        <p:nvSpPr>
          <p:cNvPr id="2" name="object 18">
            <a:extLst>
              <a:ext uri="{FF2B5EF4-FFF2-40B4-BE49-F238E27FC236}">
                <a16:creationId xmlns:a16="http://schemas.microsoft.com/office/drawing/2014/main" id="{D9B00904-E502-14F9-1F11-2A2AE48C5718}"/>
              </a:ext>
            </a:extLst>
          </p:cNvPr>
          <p:cNvSpPr txBox="1"/>
          <p:nvPr/>
        </p:nvSpPr>
        <p:spPr>
          <a:xfrm>
            <a:off x="6969777" y="2886529"/>
            <a:ext cx="1195529" cy="34619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5080" rIns="0" bIns="0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CANAL DE COMUNICACIÓN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 MT</vt:lpstr>
      <vt:lpstr>Poppins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2023-04-14T21:55:24Z</dcterms:created>
  <dcterms:modified xsi:type="dcterms:W3CDTF">2024-09-04T06:02:42Z</dcterms:modified>
</cp:coreProperties>
</file>