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9144000" cy="6858000" type="screen4x3"/>
  <p:notesSz cx="9144000" cy="6858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2184" y="4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" name="Conector recto 111">
            <a:extLst>
              <a:ext uri="{FF2B5EF4-FFF2-40B4-BE49-F238E27FC236}">
                <a16:creationId xmlns:a16="http://schemas.microsoft.com/office/drawing/2014/main" id="{A5529E29-8FB5-1C54-5D02-2922BDCC04C6}"/>
              </a:ext>
            </a:extLst>
          </p:cNvPr>
          <p:cNvCxnSpPr>
            <a:cxnSpLocks/>
          </p:cNvCxnSpPr>
          <p:nvPr/>
        </p:nvCxnSpPr>
        <p:spPr>
          <a:xfrm>
            <a:off x="7138590" y="2225444"/>
            <a:ext cx="0" cy="5495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6" name="Conector recto 105">
            <a:extLst>
              <a:ext uri="{FF2B5EF4-FFF2-40B4-BE49-F238E27FC236}">
                <a16:creationId xmlns:a16="http://schemas.microsoft.com/office/drawing/2014/main" id="{92C01B17-60DE-D1F8-9E4B-FEC528E2923F}"/>
              </a:ext>
            </a:extLst>
          </p:cNvPr>
          <p:cNvCxnSpPr>
            <a:cxnSpLocks/>
          </p:cNvCxnSpPr>
          <p:nvPr/>
        </p:nvCxnSpPr>
        <p:spPr>
          <a:xfrm>
            <a:off x="5293266" y="283474"/>
            <a:ext cx="0" cy="4380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id="{EEBB2A86-2785-68B9-D5A0-FA6DF958013C}"/>
              </a:ext>
            </a:extLst>
          </p:cNvPr>
          <p:cNvCxnSpPr/>
          <p:nvPr/>
        </p:nvCxnSpPr>
        <p:spPr>
          <a:xfrm>
            <a:off x="7132647" y="4979357"/>
            <a:ext cx="0" cy="639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7" name="Conector: angular 86">
            <a:extLst>
              <a:ext uri="{FF2B5EF4-FFF2-40B4-BE49-F238E27FC236}">
                <a16:creationId xmlns:a16="http://schemas.microsoft.com/office/drawing/2014/main" id="{86DFDEB5-E0C7-0E4C-6B9C-6F3F06BCB1B7}"/>
              </a:ext>
            </a:extLst>
          </p:cNvPr>
          <p:cNvCxnSpPr>
            <a:stCxn id="196" idx="2"/>
            <a:endCxn id="190" idx="0"/>
          </p:cNvCxnSpPr>
          <p:nvPr/>
        </p:nvCxnSpPr>
        <p:spPr>
          <a:xfrm rot="16200000" flipH="1">
            <a:off x="7594371" y="4681953"/>
            <a:ext cx="505334" cy="887048"/>
          </a:xfrm>
          <a:prstGeom prst="bentConnector3">
            <a:avLst>
              <a:gd name="adj1" fmla="val 24918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Conector: angular 83">
            <a:extLst>
              <a:ext uri="{FF2B5EF4-FFF2-40B4-BE49-F238E27FC236}">
                <a16:creationId xmlns:a16="http://schemas.microsoft.com/office/drawing/2014/main" id="{EE8FAD4A-C31A-2C41-9979-2E5D8715E97F}"/>
              </a:ext>
            </a:extLst>
          </p:cNvPr>
          <p:cNvCxnSpPr>
            <a:stCxn id="196" idx="2"/>
            <a:endCxn id="179" idx="0"/>
          </p:cNvCxnSpPr>
          <p:nvPr/>
        </p:nvCxnSpPr>
        <p:spPr>
          <a:xfrm rot="5400000">
            <a:off x="6505088" y="4481708"/>
            <a:ext cx="507325" cy="1289529"/>
          </a:xfrm>
          <a:prstGeom prst="bentConnector3">
            <a:avLst>
              <a:gd name="adj1" fmla="val 25016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Conector: angular 80">
            <a:extLst>
              <a:ext uri="{FF2B5EF4-FFF2-40B4-BE49-F238E27FC236}">
                <a16:creationId xmlns:a16="http://schemas.microsoft.com/office/drawing/2014/main" id="{B50E6A2A-846E-E490-AD9D-A1F81C187232}"/>
              </a:ext>
            </a:extLst>
          </p:cNvPr>
          <p:cNvCxnSpPr>
            <a:stCxn id="18" idx="3"/>
            <a:endCxn id="196" idx="0"/>
          </p:cNvCxnSpPr>
          <p:nvPr/>
        </p:nvCxnSpPr>
        <p:spPr>
          <a:xfrm flipV="1">
            <a:off x="6222897" y="4247107"/>
            <a:ext cx="1180617" cy="25538"/>
          </a:xfrm>
          <a:prstGeom prst="bentConnector4">
            <a:avLst>
              <a:gd name="adj1" fmla="val 4901"/>
              <a:gd name="adj2" fmla="val 1520158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Conector: angular 77">
            <a:extLst>
              <a:ext uri="{FF2B5EF4-FFF2-40B4-BE49-F238E27FC236}">
                <a16:creationId xmlns:a16="http://schemas.microsoft.com/office/drawing/2014/main" id="{22B8B217-FDB5-44C5-1378-C54F4ED2C859}"/>
              </a:ext>
            </a:extLst>
          </p:cNvPr>
          <p:cNvCxnSpPr>
            <a:stCxn id="4" idx="2"/>
            <a:endCxn id="89" idx="0"/>
          </p:cNvCxnSpPr>
          <p:nvPr/>
        </p:nvCxnSpPr>
        <p:spPr>
          <a:xfrm rot="16200000" flipH="1">
            <a:off x="7519818" y="1907230"/>
            <a:ext cx="536762" cy="945214"/>
          </a:xfrm>
          <a:prstGeom prst="bentConnector3">
            <a:avLst>
              <a:gd name="adj1" fmla="val 23013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Conector: angular 73">
            <a:extLst>
              <a:ext uri="{FF2B5EF4-FFF2-40B4-BE49-F238E27FC236}">
                <a16:creationId xmlns:a16="http://schemas.microsoft.com/office/drawing/2014/main" id="{3DD6C097-8C71-3F99-80C0-1C951E8695F8}"/>
              </a:ext>
            </a:extLst>
          </p:cNvPr>
          <p:cNvCxnSpPr>
            <a:stCxn id="4" idx="2"/>
            <a:endCxn id="27" idx="0"/>
          </p:cNvCxnSpPr>
          <p:nvPr/>
        </p:nvCxnSpPr>
        <p:spPr>
          <a:xfrm rot="5400000">
            <a:off x="6318020" y="1754548"/>
            <a:ext cx="640665" cy="1354480"/>
          </a:xfrm>
          <a:prstGeom prst="bentConnector3">
            <a:avLst>
              <a:gd name="adj1" fmla="val 18911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Conector: angular 69">
            <a:extLst>
              <a:ext uri="{FF2B5EF4-FFF2-40B4-BE49-F238E27FC236}">
                <a16:creationId xmlns:a16="http://schemas.microsoft.com/office/drawing/2014/main" id="{88BEC9DE-FA61-3856-1542-DC7F7C9C5711}"/>
              </a:ext>
            </a:extLst>
          </p:cNvPr>
          <p:cNvCxnSpPr>
            <a:cxnSpLocks/>
            <a:stCxn id="228" idx="2"/>
            <a:endCxn id="4" idx="0"/>
          </p:cNvCxnSpPr>
          <p:nvPr/>
        </p:nvCxnSpPr>
        <p:spPr>
          <a:xfrm rot="16200000" flipH="1">
            <a:off x="5729032" y="358893"/>
            <a:ext cx="1154082" cy="2019038"/>
          </a:xfrm>
          <a:prstGeom prst="bentConnector3">
            <a:avLst>
              <a:gd name="adj1" fmla="val 9018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DF0B36F7-DF67-0AF9-52EE-1A09037789D0}"/>
              </a:ext>
            </a:extLst>
          </p:cNvPr>
          <p:cNvCxnSpPr>
            <a:cxnSpLocks/>
          </p:cNvCxnSpPr>
          <p:nvPr/>
        </p:nvCxnSpPr>
        <p:spPr>
          <a:xfrm>
            <a:off x="2577794" y="4165741"/>
            <a:ext cx="0" cy="78843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Conector: angular 59">
            <a:extLst>
              <a:ext uri="{FF2B5EF4-FFF2-40B4-BE49-F238E27FC236}">
                <a16:creationId xmlns:a16="http://schemas.microsoft.com/office/drawing/2014/main" id="{0D580509-2D9C-33FF-949D-358B896A3ED6}"/>
              </a:ext>
            </a:extLst>
          </p:cNvPr>
          <p:cNvCxnSpPr>
            <a:cxnSpLocks/>
            <a:endCxn id="147" idx="0"/>
          </p:cNvCxnSpPr>
          <p:nvPr/>
        </p:nvCxnSpPr>
        <p:spPr>
          <a:xfrm rot="16200000" flipH="1">
            <a:off x="3224974" y="4611067"/>
            <a:ext cx="401727" cy="1382606"/>
          </a:xfrm>
          <a:prstGeom prst="bentConnector3">
            <a:avLst>
              <a:gd name="adj1" fmla="val 11688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ector: angular 56">
            <a:extLst>
              <a:ext uri="{FF2B5EF4-FFF2-40B4-BE49-F238E27FC236}">
                <a16:creationId xmlns:a16="http://schemas.microsoft.com/office/drawing/2014/main" id="{2F61AD80-D979-7E1D-3347-DA76EC8E23BF}"/>
              </a:ext>
            </a:extLst>
          </p:cNvPr>
          <p:cNvCxnSpPr>
            <a:cxnSpLocks/>
            <a:endCxn id="153" idx="0"/>
          </p:cNvCxnSpPr>
          <p:nvPr/>
        </p:nvCxnSpPr>
        <p:spPr>
          <a:xfrm rot="5400000">
            <a:off x="2018922" y="4911107"/>
            <a:ext cx="525213" cy="906012"/>
          </a:xfrm>
          <a:prstGeom prst="bentConnector3">
            <a:avLst>
              <a:gd name="adj1" fmla="val 863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ector: angular 54">
            <a:extLst>
              <a:ext uri="{FF2B5EF4-FFF2-40B4-BE49-F238E27FC236}">
                <a16:creationId xmlns:a16="http://schemas.microsoft.com/office/drawing/2014/main" id="{2CF6FB08-A0CF-6F81-F721-2B96A579F6D6}"/>
              </a:ext>
            </a:extLst>
          </p:cNvPr>
          <p:cNvCxnSpPr>
            <a:stCxn id="119" idx="3"/>
            <a:endCxn id="18" idx="1"/>
          </p:cNvCxnSpPr>
          <p:nvPr/>
        </p:nvCxnSpPr>
        <p:spPr>
          <a:xfrm>
            <a:off x="2796756" y="4151581"/>
            <a:ext cx="805496" cy="121064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EFE0E336-BE45-F575-44CA-181C69D5C429}"/>
              </a:ext>
            </a:extLst>
          </p:cNvPr>
          <p:cNvCxnSpPr>
            <a:cxnSpLocks/>
          </p:cNvCxnSpPr>
          <p:nvPr/>
        </p:nvCxnSpPr>
        <p:spPr>
          <a:xfrm>
            <a:off x="2960316" y="3292565"/>
            <a:ext cx="0" cy="7266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Conector: angular 38">
            <a:extLst>
              <a:ext uri="{FF2B5EF4-FFF2-40B4-BE49-F238E27FC236}">
                <a16:creationId xmlns:a16="http://schemas.microsoft.com/office/drawing/2014/main" id="{C8E9D81A-E08C-A735-F00E-769ECBF268DC}"/>
              </a:ext>
            </a:extLst>
          </p:cNvPr>
          <p:cNvCxnSpPr>
            <a:stCxn id="104" idx="2"/>
            <a:endCxn id="119" idx="0"/>
          </p:cNvCxnSpPr>
          <p:nvPr/>
        </p:nvCxnSpPr>
        <p:spPr>
          <a:xfrm rot="5400000">
            <a:off x="3099432" y="3174206"/>
            <a:ext cx="372737" cy="1416009"/>
          </a:xfrm>
          <a:prstGeom prst="bentConnector3">
            <a:avLst>
              <a:gd name="adj1" fmla="val 82657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A46D1865-829D-9D3B-1958-44205A16B993}"/>
              </a:ext>
            </a:extLst>
          </p:cNvPr>
          <p:cNvCxnSpPr>
            <a:stCxn id="115" idx="2"/>
            <a:endCxn id="119" idx="0"/>
          </p:cNvCxnSpPr>
          <p:nvPr/>
        </p:nvCxnSpPr>
        <p:spPr>
          <a:xfrm rot="16200000" flipH="1">
            <a:off x="2061040" y="3551824"/>
            <a:ext cx="98722" cy="934787"/>
          </a:xfrm>
          <a:prstGeom prst="bentConnector3">
            <a:avLst>
              <a:gd name="adj1" fmla="val 39822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D9DCB3BC-E791-355C-3956-BB9BDE56D7CE}"/>
              </a:ext>
            </a:extLst>
          </p:cNvPr>
          <p:cNvCxnSpPr>
            <a:cxnSpLocks/>
          </p:cNvCxnSpPr>
          <p:nvPr/>
        </p:nvCxnSpPr>
        <p:spPr>
          <a:xfrm>
            <a:off x="2960316" y="2830035"/>
            <a:ext cx="0" cy="72176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: angular 22">
            <a:extLst>
              <a:ext uri="{FF2B5EF4-FFF2-40B4-BE49-F238E27FC236}">
                <a16:creationId xmlns:a16="http://schemas.microsoft.com/office/drawing/2014/main" id="{72A9948A-A96C-EC9C-BCB7-04CFA0304E42}"/>
              </a:ext>
            </a:extLst>
          </p:cNvPr>
          <p:cNvCxnSpPr>
            <a:stCxn id="77" idx="2"/>
            <a:endCxn id="104" idx="0"/>
          </p:cNvCxnSpPr>
          <p:nvPr/>
        </p:nvCxnSpPr>
        <p:spPr>
          <a:xfrm rot="16200000" flipH="1">
            <a:off x="3255783" y="2485350"/>
            <a:ext cx="503825" cy="972218"/>
          </a:xfrm>
          <a:prstGeom prst="bentConnector3">
            <a:avLst>
              <a:gd name="adj1" fmla="val 22776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Conector: angular 15">
            <a:extLst>
              <a:ext uri="{FF2B5EF4-FFF2-40B4-BE49-F238E27FC236}">
                <a16:creationId xmlns:a16="http://schemas.microsoft.com/office/drawing/2014/main" id="{D22B9B05-B716-BD4E-A401-465E43A22ACB}"/>
              </a:ext>
            </a:extLst>
          </p:cNvPr>
          <p:cNvCxnSpPr>
            <a:stCxn id="77" idx="2"/>
            <a:endCxn id="115" idx="0"/>
          </p:cNvCxnSpPr>
          <p:nvPr/>
        </p:nvCxnSpPr>
        <p:spPr>
          <a:xfrm rot="5400000">
            <a:off x="2096611" y="2265944"/>
            <a:ext cx="471373" cy="1378578"/>
          </a:xfrm>
          <a:prstGeom prst="bentConnector3">
            <a:avLst>
              <a:gd name="adj1" fmla="val 23327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Conector: angular 7">
            <a:extLst>
              <a:ext uri="{FF2B5EF4-FFF2-40B4-BE49-F238E27FC236}">
                <a16:creationId xmlns:a16="http://schemas.microsoft.com/office/drawing/2014/main" id="{0B2E4DA7-EE9F-8BF4-42E2-C1CBB8BFF6E4}"/>
              </a:ext>
            </a:extLst>
          </p:cNvPr>
          <p:cNvCxnSpPr>
            <a:stCxn id="228" idx="2"/>
            <a:endCxn id="77" idx="0"/>
          </p:cNvCxnSpPr>
          <p:nvPr/>
        </p:nvCxnSpPr>
        <p:spPr>
          <a:xfrm rot="5400000">
            <a:off x="3277984" y="534973"/>
            <a:ext cx="1762173" cy="2274968"/>
          </a:xfrm>
          <a:prstGeom prst="bentConnector3">
            <a:avLst>
              <a:gd name="adj1" fmla="val 5893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object 2"/>
          <p:cNvSpPr txBox="1"/>
          <p:nvPr/>
        </p:nvSpPr>
        <p:spPr>
          <a:xfrm>
            <a:off x="4247914" y="106830"/>
            <a:ext cx="2090705" cy="35328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2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ÉTICA Y MORAL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742154" y="1016148"/>
            <a:ext cx="578003" cy="21708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ETICA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997522" y="1029375"/>
            <a:ext cx="636143" cy="21708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12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MORAL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734534" y="2911739"/>
            <a:ext cx="434975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JUSTO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3602252" y="4113027"/>
            <a:ext cx="2620645" cy="31923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 conclusión etimológicamente tienden a ser lo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mismo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52295" y="2914996"/>
            <a:ext cx="1239521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COMPORTAMIENTO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5545251" y="2752121"/>
            <a:ext cx="831722" cy="31923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Que regulen</a:t>
            </a:r>
          </a:p>
          <a:p>
            <a:pPr algn="ctr">
              <a:lnSpc>
                <a:spcPct val="100000"/>
              </a:lnSpc>
            </a:pP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cciones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650229" y="2921244"/>
            <a:ext cx="737795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CORRECTO</a:t>
            </a:r>
          </a:p>
        </p:txBody>
      </p:sp>
      <p:sp>
        <p:nvSpPr>
          <p:cNvPr id="42" name="object 42"/>
          <p:cNvSpPr txBox="1"/>
          <p:nvPr/>
        </p:nvSpPr>
        <p:spPr>
          <a:xfrm>
            <a:off x="7984333" y="2394604"/>
            <a:ext cx="585469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VALORES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6868550" y="2393925"/>
            <a:ext cx="522849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SUJETO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5583605" y="2317309"/>
            <a:ext cx="755014" cy="31923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NORMAS O</a:t>
            </a:r>
          </a:p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CÓDIGOS</a:t>
            </a:r>
          </a:p>
        </p:txBody>
      </p:sp>
      <p:sp>
        <p:nvSpPr>
          <p:cNvPr id="54" name="object 54"/>
          <p:cNvSpPr txBox="1"/>
          <p:nvPr/>
        </p:nvSpPr>
        <p:spPr>
          <a:xfrm>
            <a:off x="6358648" y="1359365"/>
            <a:ext cx="1913889" cy="47317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Proviene del latin MOS, MORE,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MORALIS, lo cual significa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costumbre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hábitos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428116" y="2553544"/>
            <a:ext cx="1186939" cy="166003"/>
          </a:xfrm>
          <a:prstGeom prst="roundRect">
            <a:avLst/>
          </a:prstGeom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Sus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son:</a:t>
            </a:r>
          </a:p>
        </p:txBody>
      </p:sp>
      <p:sp>
        <p:nvSpPr>
          <p:cNvPr id="83" name="object 83"/>
          <p:cNvSpPr txBox="1"/>
          <p:nvPr/>
        </p:nvSpPr>
        <p:spPr>
          <a:xfrm>
            <a:off x="6571738" y="2666328"/>
            <a:ext cx="1116472" cy="47247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Libre, consiente, y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capaz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actuar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según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normas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7785190" y="2648218"/>
            <a:ext cx="951231" cy="108540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buSzPct val="87500"/>
              <a:buFont typeface="Arial MT"/>
              <a:buChar char="•"/>
              <a:tabLst>
                <a:tab pos="48895" algn="l"/>
              </a:tabLst>
            </a:pP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Honestidad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lnSpc>
                <a:spcPct val="100000"/>
              </a:lnSpc>
              <a:buSzPct val="87500"/>
              <a:buFont typeface="Arial MT"/>
              <a:buChar char="•"/>
              <a:tabLst>
                <a:tab pos="48895" algn="l"/>
              </a:tabLst>
            </a:pP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Respeto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lnSpc>
                <a:spcPct val="100000"/>
              </a:lnSpc>
              <a:buSzPct val="87500"/>
              <a:buFont typeface="Arial MT"/>
              <a:buChar char="•"/>
              <a:tabLst>
                <a:tab pos="48895" algn="l"/>
              </a:tabLst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Justicia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lnSpc>
                <a:spcPct val="100000"/>
              </a:lnSpc>
              <a:buSzPct val="87500"/>
              <a:buFont typeface="Arial MT"/>
              <a:buChar char="•"/>
              <a:tabLst>
                <a:tab pos="48895" algn="l"/>
              </a:tabLst>
            </a:pP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Sinceridad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lnSpc>
                <a:spcPct val="100000"/>
              </a:lnSpc>
              <a:buSzPct val="87500"/>
              <a:buFont typeface="Arial MT"/>
              <a:buChar char="•"/>
              <a:tabLst>
                <a:tab pos="48895" algn="l"/>
              </a:tabLst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Fortaleza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lnSpc>
                <a:spcPct val="100000"/>
              </a:lnSpc>
              <a:buSzPct val="87500"/>
              <a:buFont typeface="Arial MT"/>
              <a:buChar char="•"/>
              <a:tabLst>
                <a:tab pos="48895" algn="l"/>
              </a:tabLst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Amistad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>
              <a:lnSpc>
                <a:spcPct val="100000"/>
              </a:lnSpc>
              <a:buSzPct val="87500"/>
              <a:buFont typeface="Arial MT"/>
              <a:buChar char="•"/>
              <a:tabLst>
                <a:tab pos="48895" algn="l"/>
              </a:tabLst>
            </a:pP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Sencille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z.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3518189" y="3223372"/>
            <a:ext cx="951230" cy="47247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adecuado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 mas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conveniente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2307272" y="3221642"/>
            <a:ext cx="1123975" cy="47317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Disposición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dar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cada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uno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 que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corresponde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081020" y="3190920"/>
            <a:ext cx="1123976" cy="77893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refiere a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conducta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actitud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persona, sea o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 de forma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voluntaria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119" name="object 119"/>
          <p:cNvSpPr txBox="1"/>
          <p:nvPr/>
        </p:nvSpPr>
        <p:spPr>
          <a:xfrm>
            <a:off x="2358833" y="4068579"/>
            <a:ext cx="437923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ETICA</a:t>
            </a:r>
          </a:p>
        </p:txBody>
      </p:sp>
      <p:sp>
        <p:nvSpPr>
          <p:cNvPr id="123" name="object 123"/>
          <p:cNvSpPr txBox="1"/>
          <p:nvPr/>
        </p:nvSpPr>
        <p:spPr>
          <a:xfrm>
            <a:off x="7162494" y="3985577"/>
            <a:ext cx="471171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MORAL</a:t>
            </a:r>
          </a:p>
        </p:txBody>
      </p:sp>
      <p:sp>
        <p:nvSpPr>
          <p:cNvPr id="129" name="object 129"/>
          <p:cNvSpPr txBox="1"/>
          <p:nvPr/>
        </p:nvSpPr>
        <p:spPr>
          <a:xfrm>
            <a:off x="1633877" y="4341304"/>
            <a:ext cx="1852654" cy="47247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una ciencia normativa, que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estudia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comportamiento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moral de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persona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3643671" y="5253289"/>
            <a:ext cx="965557" cy="16671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EXPERIENCIA</a:t>
            </a:r>
          </a:p>
        </p:txBody>
      </p:sp>
      <p:sp>
        <p:nvSpPr>
          <p:cNvPr id="141" name="object 141"/>
          <p:cNvSpPr txBox="1"/>
          <p:nvPr/>
        </p:nvSpPr>
        <p:spPr>
          <a:xfrm>
            <a:off x="1443576" y="5218526"/>
            <a:ext cx="764455" cy="31923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RAZÓN HUMANA</a:t>
            </a:r>
          </a:p>
        </p:txBody>
      </p:sp>
      <p:sp>
        <p:nvSpPr>
          <p:cNvPr id="147" name="object 147"/>
          <p:cNvSpPr txBox="1"/>
          <p:nvPr/>
        </p:nvSpPr>
        <p:spPr>
          <a:xfrm>
            <a:off x="2937726" y="5503234"/>
            <a:ext cx="2358828" cy="123863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Puede ser interna y externa. la primera se conoce directamente la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naturaleza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humana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con todas sus limitaciones, necesidades y tendencias; La segunda, la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 los demás, se da el hombre cuenta de su posición con respeto a si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mismo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 los demás y a la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sociedad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lang="es-ES"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845458" y="5626720"/>
            <a:ext cx="1966127" cy="778937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razón encuentra y conoce claramente algunos principios morales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ciertos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o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universales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 deduce otros principios que se derivan de ellos.</a:t>
            </a:r>
          </a:p>
        </p:txBody>
      </p:sp>
      <p:sp>
        <p:nvSpPr>
          <p:cNvPr id="166" name="object 166"/>
          <p:cNvSpPr txBox="1"/>
          <p:nvPr/>
        </p:nvSpPr>
        <p:spPr>
          <a:xfrm>
            <a:off x="8148830" y="5105635"/>
            <a:ext cx="283464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FIN</a:t>
            </a:r>
          </a:p>
        </p:txBody>
      </p:sp>
      <p:sp>
        <p:nvSpPr>
          <p:cNvPr id="170" name="object 170"/>
          <p:cNvSpPr txBox="1"/>
          <p:nvPr/>
        </p:nvSpPr>
        <p:spPr>
          <a:xfrm>
            <a:off x="6625073" y="5101507"/>
            <a:ext cx="1106933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CIRCUNSTANCIAS</a:t>
            </a:r>
          </a:p>
        </p:txBody>
      </p:sp>
      <p:sp>
        <p:nvSpPr>
          <p:cNvPr id="174" name="object 174"/>
          <p:cNvSpPr txBox="1"/>
          <p:nvPr/>
        </p:nvSpPr>
        <p:spPr>
          <a:xfrm>
            <a:off x="5849190" y="5087286"/>
            <a:ext cx="529590" cy="1660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OBJETO</a:t>
            </a:r>
          </a:p>
        </p:txBody>
      </p:sp>
      <p:sp>
        <p:nvSpPr>
          <p:cNvPr id="179" name="object 179"/>
          <p:cNvSpPr txBox="1"/>
          <p:nvPr/>
        </p:nvSpPr>
        <p:spPr>
          <a:xfrm>
            <a:off x="5751400" y="5380135"/>
            <a:ext cx="725169" cy="47247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Materia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realidad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o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persona)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6787435" y="5356155"/>
            <a:ext cx="702310" cy="47247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Globalidad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del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acto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humano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0" name="object 190"/>
          <p:cNvSpPr txBox="1"/>
          <p:nvPr/>
        </p:nvSpPr>
        <p:spPr>
          <a:xfrm>
            <a:off x="7849766" y="5378144"/>
            <a:ext cx="881592" cy="6257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objetivo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o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motivo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tiene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actúa</a:t>
            </a: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  <a:endParaRPr sz="9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6338619" y="4247107"/>
            <a:ext cx="2129790" cy="62570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Son las reglas o normas por las que se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rige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conducta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un ser humano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concordancia</a:t>
            </a:r>
            <a:r>
              <a:rPr lang="es-CO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 la sociedad y consigo mismo.</a:t>
            </a:r>
          </a:p>
        </p:txBody>
      </p:sp>
      <p:sp>
        <p:nvSpPr>
          <p:cNvPr id="228" name="object 59">
            <a:extLst>
              <a:ext uri="{FF2B5EF4-FFF2-40B4-BE49-F238E27FC236}">
                <a16:creationId xmlns:a16="http://schemas.microsoft.com/office/drawing/2014/main" id="{91C1A685-32EF-3CA4-81E7-3E8982CACAA5}"/>
              </a:ext>
            </a:extLst>
          </p:cNvPr>
          <p:cNvSpPr txBox="1"/>
          <p:nvPr/>
        </p:nvSpPr>
        <p:spPr>
          <a:xfrm>
            <a:off x="4312279" y="591316"/>
            <a:ext cx="1968550" cy="20005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91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SEGÚN SU HISTORIA Y ETIMOLOGÍA:</a:t>
            </a:r>
          </a:p>
        </p:txBody>
      </p:sp>
      <p:sp>
        <p:nvSpPr>
          <p:cNvPr id="3" name="object 115">
            <a:extLst>
              <a:ext uri="{FF2B5EF4-FFF2-40B4-BE49-F238E27FC236}">
                <a16:creationId xmlns:a16="http://schemas.microsoft.com/office/drawing/2014/main" id="{FE42D930-F115-FA5A-28F0-143715D911D0}"/>
              </a:ext>
            </a:extLst>
          </p:cNvPr>
          <p:cNvSpPr txBox="1"/>
          <p:nvPr/>
        </p:nvSpPr>
        <p:spPr>
          <a:xfrm>
            <a:off x="2240598" y="1330930"/>
            <a:ext cx="1629287" cy="108540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Proviene del griego ETHOS, el cual expresa:</a:t>
            </a:r>
          </a:p>
          <a:p>
            <a:pPr marR="508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Acciones.</a:t>
            </a:r>
          </a:p>
          <a:p>
            <a:pPr marR="508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Costumbres.</a:t>
            </a:r>
          </a:p>
          <a:p>
            <a:pPr marR="508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Hábitos.</a:t>
            </a:r>
          </a:p>
          <a:p>
            <a:pPr marR="508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Modo de ser.</a:t>
            </a:r>
          </a:p>
          <a:p>
            <a:pPr marR="5080" algn="ctr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s-ES"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Carácter.</a:t>
            </a:r>
          </a:p>
        </p:txBody>
      </p:sp>
      <p:sp>
        <p:nvSpPr>
          <p:cNvPr id="4" name="object 77">
            <a:extLst>
              <a:ext uri="{FF2B5EF4-FFF2-40B4-BE49-F238E27FC236}">
                <a16:creationId xmlns:a16="http://schemas.microsoft.com/office/drawing/2014/main" id="{A8CB8F73-EEB9-3E49-1A08-8D03C003D85F}"/>
              </a:ext>
            </a:extLst>
          </p:cNvPr>
          <p:cNvSpPr txBox="1"/>
          <p:nvPr/>
        </p:nvSpPr>
        <p:spPr>
          <a:xfrm>
            <a:off x="6722122" y="1945453"/>
            <a:ext cx="1186939" cy="166003"/>
          </a:xfrm>
          <a:prstGeom prst="roundRect">
            <a:avLst/>
          </a:prstGeom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Sus </a:t>
            </a:r>
            <a:r>
              <a:rPr sz="9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elementos</a:t>
            </a:r>
            <a:r>
              <a:rPr sz="9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son:</a:t>
            </a:r>
          </a:p>
        </p:txBody>
      </p:sp>
      <p:sp>
        <p:nvSpPr>
          <p:cNvPr id="68" name="object 162">
            <a:extLst>
              <a:ext uri="{FF2B5EF4-FFF2-40B4-BE49-F238E27FC236}">
                <a16:creationId xmlns:a16="http://schemas.microsoft.com/office/drawing/2014/main" id="{0EF1869E-922E-73E4-AE27-A2732112C34D}"/>
              </a:ext>
            </a:extLst>
          </p:cNvPr>
          <p:cNvSpPr txBox="1"/>
          <p:nvPr/>
        </p:nvSpPr>
        <p:spPr>
          <a:xfrm>
            <a:off x="1935364" y="4880235"/>
            <a:ext cx="1249680" cy="20218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3815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CO" sz="9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FUENTES DE LA ETICA</a:t>
            </a:r>
          </a:p>
        </p:txBody>
      </p:sp>
      <p:pic>
        <p:nvPicPr>
          <p:cNvPr id="110" name="Imagen 109">
            <a:extLst>
              <a:ext uri="{FF2B5EF4-FFF2-40B4-BE49-F238E27FC236}">
                <a16:creationId xmlns:a16="http://schemas.microsoft.com/office/drawing/2014/main" id="{116948B1-0068-0ED1-3E1C-87DD9F5356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161" y="5991746"/>
            <a:ext cx="2808547" cy="6212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291</Words>
  <Application>Microsoft Office PowerPoint</Application>
  <PresentationFormat>Presentación en pantalla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Arial MT</vt:lpstr>
      <vt:lpstr>Poppins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2022-12-01T22:20:57Z</dcterms:created>
  <dcterms:modified xsi:type="dcterms:W3CDTF">2024-09-29T20:01:51Z</dcterms:modified>
</cp:coreProperties>
</file>