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sldIdLst>
    <p:sldId id="256" r:id="rId2"/>
  </p:sldIdLst>
  <p:sldSz cx="14711363" cy="82978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25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91" d="100"/>
          <a:sy n="91" d="100"/>
        </p:scale>
        <p:origin x="630" y="-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9766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025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9636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1103315" rtl="0" eaLnBrk="1" latinLnBrk="0" hangingPunct="1">
        <a:lnSpc>
          <a:spcPct val="90000"/>
        </a:lnSpc>
        <a:spcBef>
          <a:spcPct val="0"/>
        </a:spcBef>
        <a:buNone/>
        <a:defRPr sz="530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5829" indent="-275829" algn="l" defTabSz="1103315" rtl="0" eaLnBrk="1" latinLnBrk="0" hangingPunct="1">
        <a:lnSpc>
          <a:spcPct val="90000"/>
        </a:lnSpc>
        <a:spcBef>
          <a:spcPts val="1207"/>
        </a:spcBef>
        <a:buFont typeface="Arial" panose="020B0604020202020204" pitchFamily="34" charset="0"/>
        <a:buChar char="•"/>
        <a:defRPr sz="3378" kern="1200">
          <a:solidFill>
            <a:schemeClr val="tx1"/>
          </a:solidFill>
          <a:latin typeface="+mn-lt"/>
          <a:ea typeface="+mn-ea"/>
          <a:cs typeface="+mn-cs"/>
        </a:defRPr>
      </a:lvl1pPr>
      <a:lvl2pPr marL="827486" indent="-275829" algn="l" defTabSz="1103315" rtl="0" eaLnBrk="1" latinLnBrk="0" hangingPunct="1">
        <a:lnSpc>
          <a:spcPct val="90000"/>
        </a:lnSpc>
        <a:spcBef>
          <a:spcPts val="603"/>
        </a:spcBef>
        <a:buFont typeface="Arial" panose="020B0604020202020204" pitchFamily="34" charset="0"/>
        <a:buChar char="•"/>
        <a:defRPr sz="2896" kern="1200">
          <a:solidFill>
            <a:schemeClr val="tx1"/>
          </a:solidFill>
          <a:latin typeface="+mn-lt"/>
          <a:ea typeface="+mn-ea"/>
          <a:cs typeface="+mn-cs"/>
        </a:defRPr>
      </a:lvl2pPr>
      <a:lvl3pPr marL="1379144" indent="-275829" algn="l" defTabSz="1103315" rtl="0" eaLnBrk="1" latinLnBrk="0" hangingPunct="1">
        <a:lnSpc>
          <a:spcPct val="90000"/>
        </a:lnSpc>
        <a:spcBef>
          <a:spcPts val="603"/>
        </a:spcBef>
        <a:buFont typeface="Arial" panose="020B0604020202020204" pitchFamily="34" charset="0"/>
        <a:buChar char="•"/>
        <a:defRPr sz="2413" kern="1200">
          <a:solidFill>
            <a:schemeClr val="tx1"/>
          </a:solidFill>
          <a:latin typeface="+mn-lt"/>
          <a:ea typeface="+mn-ea"/>
          <a:cs typeface="+mn-cs"/>
        </a:defRPr>
      </a:lvl3pPr>
      <a:lvl4pPr marL="1930801" indent="-275829" algn="l" defTabSz="1103315" rtl="0" eaLnBrk="1" latinLnBrk="0" hangingPunct="1">
        <a:lnSpc>
          <a:spcPct val="90000"/>
        </a:lnSpc>
        <a:spcBef>
          <a:spcPts val="603"/>
        </a:spcBef>
        <a:buFont typeface="Arial" panose="020B0604020202020204" pitchFamily="34" charset="0"/>
        <a:buChar char="•"/>
        <a:defRPr sz="2172" kern="1200">
          <a:solidFill>
            <a:schemeClr val="tx1"/>
          </a:solidFill>
          <a:latin typeface="+mn-lt"/>
          <a:ea typeface="+mn-ea"/>
          <a:cs typeface="+mn-cs"/>
        </a:defRPr>
      </a:lvl4pPr>
      <a:lvl5pPr marL="2482459" indent="-275829" algn="l" defTabSz="1103315" rtl="0" eaLnBrk="1" latinLnBrk="0" hangingPunct="1">
        <a:lnSpc>
          <a:spcPct val="90000"/>
        </a:lnSpc>
        <a:spcBef>
          <a:spcPts val="603"/>
        </a:spcBef>
        <a:buFont typeface="Arial" panose="020B0604020202020204" pitchFamily="34" charset="0"/>
        <a:buChar char="•"/>
        <a:defRPr sz="2172" kern="1200">
          <a:solidFill>
            <a:schemeClr val="tx1"/>
          </a:solidFill>
          <a:latin typeface="+mn-lt"/>
          <a:ea typeface="+mn-ea"/>
          <a:cs typeface="+mn-cs"/>
        </a:defRPr>
      </a:lvl5pPr>
      <a:lvl6pPr marL="3034116" indent="-275829" algn="l" defTabSz="1103315" rtl="0" eaLnBrk="1" latinLnBrk="0" hangingPunct="1">
        <a:lnSpc>
          <a:spcPct val="90000"/>
        </a:lnSpc>
        <a:spcBef>
          <a:spcPts val="603"/>
        </a:spcBef>
        <a:buFont typeface="Arial" panose="020B0604020202020204" pitchFamily="34" charset="0"/>
        <a:buChar char="•"/>
        <a:defRPr sz="2172" kern="1200">
          <a:solidFill>
            <a:schemeClr val="tx1"/>
          </a:solidFill>
          <a:latin typeface="+mn-lt"/>
          <a:ea typeface="+mn-ea"/>
          <a:cs typeface="+mn-cs"/>
        </a:defRPr>
      </a:lvl6pPr>
      <a:lvl7pPr marL="3585774" indent="-275829" algn="l" defTabSz="1103315" rtl="0" eaLnBrk="1" latinLnBrk="0" hangingPunct="1">
        <a:lnSpc>
          <a:spcPct val="90000"/>
        </a:lnSpc>
        <a:spcBef>
          <a:spcPts val="603"/>
        </a:spcBef>
        <a:buFont typeface="Arial" panose="020B0604020202020204" pitchFamily="34" charset="0"/>
        <a:buChar char="•"/>
        <a:defRPr sz="2172" kern="1200">
          <a:solidFill>
            <a:schemeClr val="tx1"/>
          </a:solidFill>
          <a:latin typeface="+mn-lt"/>
          <a:ea typeface="+mn-ea"/>
          <a:cs typeface="+mn-cs"/>
        </a:defRPr>
      </a:lvl7pPr>
      <a:lvl8pPr marL="4137431" indent="-275829" algn="l" defTabSz="1103315" rtl="0" eaLnBrk="1" latinLnBrk="0" hangingPunct="1">
        <a:lnSpc>
          <a:spcPct val="90000"/>
        </a:lnSpc>
        <a:spcBef>
          <a:spcPts val="603"/>
        </a:spcBef>
        <a:buFont typeface="Arial" panose="020B0604020202020204" pitchFamily="34" charset="0"/>
        <a:buChar char="•"/>
        <a:defRPr sz="2172" kern="1200">
          <a:solidFill>
            <a:schemeClr val="tx1"/>
          </a:solidFill>
          <a:latin typeface="+mn-lt"/>
          <a:ea typeface="+mn-ea"/>
          <a:cs typeface="+mn-cs"/>
        </a:defRPr>
      </a:lvl8pPr>
      <a:lvl9pPr marL="4689089" indent="-275829" algn="l" defTabSz="1103315" rtl="0" eaLnBrk="1" latinLnBrk="0" hangingPunct="1">
        <a:lnSpc>
          <a:spcPct val="90000"/>
        </a:lnSpc>
        <a:spcBef>
          <a:spcPts val="603"/>
        </a:spcBef>
        <a:buFont typeface="Arial" panose="020B0604020202020204" pitchFamily="34" charset="0"/>
        <a:buChar char="•"/>
        <a:defRPr sz="21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03315" rtl="0" eaLnBrk="1" latinLnBrk="0" hangingPunct="1">
        <a:defRPr sz="2172" kern="1200">
          <a:solidFill>
            <a:schemeClr val="tx1"/>
          </a:solidFill>
          <a:latin typeface="+mn-lt"/>
          <a:ea typeface="+mn-ea"/>
          <a:cs typeface="+mn-cs"/>
        </a:defRPr>
      </a:lvl1pPr>
      <a:lvl2pPr marL="551658" algn="l" defTabSz="1103315" rtl="0" eaLnBrk="1" latinLnBrk="0" hangingPunct="1">
        <a:defRPr sz="2172" kern="1200">
          <a:solidFill>
            <a:schemeClr val="tx1"/>
          </a:solidFill>
          <a:latin typeface="+mn-lt"/>
          <a:ea typeface="+mn-ea"/>
          <a:cs typeface="+mn-cs"/>
        </a:defRPr>
      </a:lvl2pPr>
      <a:lvl3pPr marL="1103315" algn="l" defTabSz="1103315" rtl="0" eaLnBrk="1" latinLnBrk="0" hangingPunct="1">
        <a:defRPr sz="2172" kern="1200">
          <a:solidFill>
            <a:schemeClr val="tx1"/>
          </a:solidFill>
          <a:latin typeface="+mn-lt"/>
          <a:ea typeface="+mn-ea"/>
          <a:cs typeface="+mn-cs"/>
        </a:defRPr>
      </a:lvl3pPr>
      <a:lvl4pPr marL="1654973" algn="l" defTabSz="1103315" rtl="0" eaLnBrk="1" latinLnBrk="0" hangingPunct="1">
        <a:defRPr sz="2172" kern="1200">
          <a:solidFill>
            <a:schemeClr val="tx1"/>
          </a:solidFill>
          <a:latin typeface="+mn-lt"/>
          <a:ea typeface="+mn-ea"/>
          <a:cs typeface="+mn-cs"/>
        </a:defRPr>
      </a:lvl4pPr>
      <a:lvl5pPr marL="2206630" algn="l" defTabSz="1103315" rtl="0" eaLnBrk="1" latinLnBrk="0" hangingPunct="1">
        <a:defRPr sz="2172" kern="1200">
          <a:solidFill>
            <a:schemeClr val="tx1"/>
          </a:solidFill>
          <a:latin typeface="+mn-lt"/>
          <a:ea typeface="+mn-ea"/>
          <a:cs typeface="+mn-cs"/>
        </a:defRPr>
      </a:lvl5pPr>
      <a:lvl6pPr marL="2758288" algn="l" defTabSz="1103315" rtl="0" eaLnBrk="1" latinLnBrk="0" hangingPunct="1">
        <a:defRPr sz="2172" kern="1200">
          <a:solidFill>
            <a:schemeClr val="tx1"/>
          </a:solidFill>
          <a:latin typeface="+mn-lt"/>
          <a:ea typeface="+mn-ea"/>
          <a:cs typeface="+mn-cs"/>
        </a:defRPr>
      </a:lvl6pPr>
      <a:lvl7pPr marL="3309945" algn="l" defTabSz="1103315" rtl="0" eaLnBrk="1" latinLnBrk="0" hangingPunct="1">
        <a:defRPr sz="2172" kern="1200">
          <a:solidFill>
            <a:schemeClr val="tx1"/>
          </a:solidFill>
          <a:latin typeface="+mn-lt"/>
          <a:ea typeface="+mn-ea"/>
          <a:cs typeface="+mn-cs"/>
        </a:defRPr>
      </a:lvl7pPr>
      <a:lvl8pPr marL="3861603" algn="l" defTabSz="1103315" rtl="0" eaLnBrk="1" latinLnBrk="0" hangingPunct="1">
        <a:defRPr sz="2172" kern="1200">
          <a:solidFill>
            <a:schemeClr val="tx1"/>
          </a:solidFill>
          <a:latin typeface="+mn-lt"/>
          <a:ea typeface="+mn-ea"/>
          <a:cs typeface="+mn-cs"/>
        </a:defRPr>
      </a:lvl8pPr>
      <a:lvl9pPr marL="4413260" algn="l" defTabSz="1103315" rtl="0" eaLnBrk="1" latinLnBrk="0" hangingPunct="1">
        <a:defRPr sz="21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C85F25B9-6849-E447-A8B1-D4DFC8470E18}"/>
              </a:ext>
            </a:extLst>
          </p:cNvPr>
          <p:cNvCxnSpPr>
            <a:cxnSpLocks/>
          </p:cNvCxnSpPr>
          <p:nvPr/>
        </p:nvCxnSpPr>
        <p:spPr>
          <a:xfrm>
            <a:off x="7355679" y="503589"/>
            <a:ext cx="0" cy="657119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Imagen 2">
            <a:extLst>
              <a:ext uri="{FF2B5EF4-FFF2-40B4-BE49-F238E27FC236}">
                <a16:creationId xmlns:a16="http://schemas.microsoft.com/office/drawing/2014/main" id="{1876A813-C5B4-E7E3-558D-2C776BC39A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1450" y="5728758"/>
            <a:ext cx="3393879" cy="23892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5C9F9B8A-BA41-E9C0-C81E-D3545E6EF45A}"/>
              </a:ext>
            </a:extLst>
          </p:cNvPr>
          <p:cNvCxnSpPr/>
          <p:nvPr/>
        </p:nvCxnSpPr>
        <p:spPr>
          <a:xfrm>
            <a:off x="1680145" y="1973947"/>
            <a:ext cx="0" cy="1151068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AAA9F2CC-D1A8-742A-1962-858B2273D8BE}"/>
              </a:ext>
            </a:extLst>
          </p:cNvPr>
          <p:cNvCxnSpPr/>
          <p:nvPr/>
        </p:nvCxnSpPr>
        <p:spPr>
          <a:xfrm>
            <a:off x="4476219" y="1973947"/>
            <a:ext cx="0" cy="1151068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5E520F2D-46BF-C6D9-A2C0-DE47A71D3CE1}"/>
              </a:ext>
            </a:extLst>
          </p:cNvPr>
          <p:cNvCxnSpPr/>
          <p:nvPr/>
        </p:nvCxnSpPr>
        <p:spPr>
          <a:xfrm>
            <a:off x="7267546" y="1973947"/>
            <a:ext cx="0" cy="1151068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707F924B-0912-036D-5BA1-8C613FA83585}"/>
              </a:ext>
            </a:extLst>
          </p:cNvPr>
          <p:cNvCxnSpPr/>
          <p:nvPr/>
        </p:nvCxnSpPr>
        <p:spPr>
          <a:xfrm>
            <a:off x="10081793" y="1973947"/>
            <a:ext cx="0" cy="1151068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47EC6F1A-0E53-5F14-ED74-6A5112D2998A}"/>
              </a:ext>
            </a:extLst>
          </p:cNvPr>
          <p:cNvCxnSpPr>
            <a:cxnSpLocks/>
          </p:cNvCxnSpPr>
          <p:nvPr/>
        </p:nvCxnSpPr>
        <p:spPr>
          <a:xfrm>
            <a:off x="7209490" y="5199554"/>
            <a:ext cx="0" cy="657119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3550AE5A-AFB3-C283-DBEB-B1EAB6848076}"/>
              </a:ext>
            </a:extLst>
          </p:cNvPr>
          <p:cNvCxnSpPr>
            <a:cxnSpLocks/>
          </p:cNvCxnSpPr>
          <p:nvPr/>
        </p:nvCxnSpPr>
        <p:spPr>
          <a:xfrm>
            <a:off x="4395448" y="5180379"/>
            <a:ext cx="0" cy="657119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Conector: angular 20">
            <a:extLst>
              <a:ext uri="{FF2B5EF4-FFF2-40B4-BE49-F238E27FC236}">
                <a16:creationId xmlns:a16="http://schemas.microsoft.com/office/drawing/2014/main" id="{51BA9569-1891-687F-F2F3-8E97514610BE}"/>
              </a:ext>
            </a:extLst>
          </p:cNvPr>
          <p:cNvCxnSpPr>
            <a:cxnSpLocks/>
            <a:stCxn id="5" idx="2"/>
            <a:endCxn id="20" idx="1"/>
          </p:cNvCxnSpPr>
          <p:nvPr/>
        </p:nvCxnSpPr>
        <p:spPr>
          <a:xfrm rot="5400000">
            <a:off x="5038521" y="2798259"/>
            <a:ext cx="3253585" cy="1380736"/>
          </a:xfrm>
          <a:prstGeom prst="bentConnector4">
            <a:avLst>
              <a:gd name="adj1" fmla="val 3510"/>
              <a:gd name="adj2" fmla="val 524038"/>
            </a:avLst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Conector: angular 28">
            <a:extLst>
              <a:ext uri="{FF2B5EF4-FFF2-40B4-BE49-F238E27FC236}">
                <a16:creationId xmlns:a16="http://schemas.microsoft.com/office/drawing/2014/main" id="{6AE1D98A-95E2-09A4-BED4-97CF25C6CFA0}"/>
              </a:ext>
            </a:extLst>
          </p:cNvPr>
          <p:cNvCxnSpPr>
            <a:stCxn id="5" idx="2"/>
            <a:endCxn id="15" idx="0"/>
          </p:cNvCxnSpPr>
          <p:nvPr/>
        </p:nvCxnSpPr>
        <p:spPr>
          <a:xfrm rot="16200000" flipH="1">
            <a:off x="9713203" y="-495687"/>
            <a:ext cx="864951" cy="5579994"/>
          </a:xfrm>
          <a:prstGeom prst="bentConnector3">
            <a:avLst>
              <a:gd name="adj1" fmla="val 13017"/>
            </a:avLst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3F7B2447-D4D0-6438-31F5-68311A56101A}"/>
              </a:ext>
            </a:extLst>
          </p:cNvPr>
          <p:cNvSpPr txBox="1"/>
          <p:nvPr/>
        </p:nvSpPr>
        <p:spPr>
          <a:xfrm>
            <a:off x="5777892" y="738123"/>
            <a:ext cx="3155577" cy="1123712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Rama de la filosofía que estudia el comportamiento humano.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Se enfoca en lo que es moralmente correcto e incorrecto.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Busca establecer normas y principios para la convivencia humana.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929ECDC-E426-5DD3-0D1E-F1992DAB0CB9}"/>
              </a:ext>
            </a:extLst>
          </p:cNvPr>
          <p:cNvSpPr txBox="1"/>
          <p:nvPr/>
        </p:nvSpPr>
        <p:spPr>
          <a:xfrm>
            <a:off x="6885032" y="226892"/>
            <a:ext cx="941295" cy="442674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ÉTICA</a:t>
            </a:r>
            <a:endParaRPr lang="es-CO" sz="2000" b="1" dirty="0">
              <a:solidFill>
                <a:schemeClr val="tx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A1C9518-1721-AD82-9C13-099734C8E23C}"/>
              </a:ext>
            </a:extLst>
          </p:cNvPr>
          <p:cNvSpPr txBox="1"/>
          <p:nvPr/>
        </p:nvSpPr>
        <p:spPr>
          <a:xfrm>
            <a:off x="249153" y="2726514"/>
            <a:ext cx="2861987" cy="2145268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es-ES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ÉTICA NORMATIVA: </a:t>
            </a:r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Define qué acciones son moralmente correctas o incorrectas.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s-ES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METAÉTICA: </a:t>
            </a:r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Analiza el origen, significado y naturaleza de los juicios éticos.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s-ES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ÉTICA APLICADA: </a:t>
            </a:r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Aplica los principios éticos a áreas específicas, como la ética profesional o bioética.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s-ES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ÉTICA DESCRIPTIVA: </a:t>
            </a:r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Estudia las creencias y prácticas éticas de diferentes culturas.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EDC8861-E7E1-78AC-C5E1-83F91B030949}"/>
              </a:ext>
            </a:extLst>
          </p:cNvPr>
          <p:cNvSpPr txBox="1"/>
          <p:nvPr/>
        </p:nvSpPr>
        <p:spPr>
          <a:xfrm>
            <a:off x="812810" y="2147182"/>
            <a:ext cx="1734671" cy="510778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12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PRINCIPALES RAMAS DE LA ÉTICA</a:t>
            </a:r>
            <a:endParaRPr lang="es-CO" sz="1200" b="1" dirty="0">
              <a:solidFill>
                <a:schemeClr val="tx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B4F05D7D-B59A-0367-527C-9F70879A61D0}"/>
              </a:ext>
            </a:extLst>
          </p:cNvPr>
          <p:cNvSpPr txBox="1"/>
          <p:nvPr/>
        </p:nvSpPr>
        <p:spPr>
          <a:xfrm>
            <a:off x="3240565" y="2726514"/>
            <a:ext cx="2585205" cy="163449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es-ES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AUTONOMÍA: </a:t>
            </a:r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Derecho a tomar decisiones basadas en la propia conciencia.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s-ES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BENEFICENCIA: </a:t>
            </a:r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Obliga a actuar para el bienestar de los demás.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s-ES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NO MALEFICENCIA: </a:t>
            </a:r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Prohibición de causar daño a los demás.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s-ES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JUSTICIA: </a:t>
            </a:r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Buscar la equidad y el trato igualitario para todos.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3F46908-BF78-9917-D50A-554D6E29225C}"/>
              </a:ext>
            </a:extLst>
          </p:cNvPr>
          <p:cNvSpPr txBox="1"/>
          <p:nvPr/>
        </p:nvSpPr>
        <p:spPr>
          <a:xfrm>
            <a:off x="3354861" y="2147182"/>
            <a:ext cx="2356606" cy="510778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12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PRINCIPIOS FUNDAMENTALES DE LA ÉTICA</a:t>
            </a:r>
            <a:endParaRPr lang="es-CO" sz="1200" b="1" dirty="0">
              <a:solidFill>
                <a:schemeClr val="tx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08BB914-3B94-9022-E77A-DE4EFE81E105}"/>
              </a:ext>
            </a:extLst>
          </p:cNvPr>
          <p:cNvSpPr txBox="1"/>
          <p:nvPr/>
        </p:nvSpPr>
        <p:spPr>
          <a:xfrm>
            <a:off x="5974945" y="2726517"/>
            <a:ext cx="2585205" cy="1975009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es-ES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MORAL: </a:t>
            </a:r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Conjunto de normas y valores que regulan el comportamiento dentro de una sociedad.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s-ES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DEBER: </a:t>
            </a:r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Obligación de actuar conforme a principios éticos.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s-ES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VIRTUD: </a:t>
            </a:r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Cualidad positiva que promueve el bien en el individuo.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s-ES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CONSECUENCIAS: </a:t>
            </a:r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Resultados de las acciones que determinan si son éticas o no.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CD13BAC9-0C47-7A7D-E88D-8DEA138FA609}"/>
              </a:ext>
            </a:extLst>
          </p:cNvPr>
          <p:cNvSpPr txBox="1"/>
          <p:nvPr/>
        </p:nvSpPr>
        <p:spPr>
          <a:xfrm>
            <a:off x="6458482" y="2147182"/>
            <a:ext cx="1618129" cy="510778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12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CONCEPTOS CLAVE EN LA ÉTICA</a:t>
            </a:r>
            <a:endParaRPr lang="es-CO" sz="1200" b="1" dirty="0">
              <a:solidFill>
                <a:schemeClr val="tx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437D8CE8-FC8D-6EEF-C76D-0F9C94FA5A5F}"/>
              </a:ext>
            </a:extLst>
          </p:cNvPr>
          <p:cNvSpPr txBox="1"/>
          <p:nvPr/>
        </p:nvSpPr>
        <p:spPr>
          <a:xfrm>
            <a:off x="8689575" y="2726514"/>
            <a:ext cx="2774005" cy="280160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es-ES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DEONTOLOGÍA: </a:t>
            </a:r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Enfoque que sostiene que algunas acciones son moralmente obligatorias, independientemente de sus consecuencias (Kant).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s-ES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UTILITARISMO: </a:t>
            </a:r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Promueve la acción que maximiza la felicidad o el bienestar colectivo (Bentham, Mill).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s-ES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ÉTICA DE LA VIRTUD: </a:t>
            </a:r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Se enfoca en el desarrollo del carácter y las virtudes para vivir una vida moralmente buena (Aristóteles).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s-ES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ÉTICA DEL CUIDADO: </a:t>
            </a:r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Destaca la importancia de las relaciones interpersonales y la responsabilidad de cuidar a los demás (Gilligan).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A4E81D7-98CE-9B58-D4BB-408F8A7353AA}"/>
              </a:ext>
            </a:extLst>
          </p:cNvPr>
          <p:cNvSpPr txBox="1"/>
          <p:nvPr/>
        </p:nvSpPr>
        <p:spPr>
          <a:xfrm>
            <a:off x="9374164" y="2147182"/>
            <a:ext cx="1404820" cy="510778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12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TEORÍAS ÉTICAS PRINCIPALES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9224CD8-95D6-C7D6-DB27-158CB0C31074}"/>
              </a:ext>
            </a:extLst>
          </p:cNvPr>
          <p:cNvSpPr txBox="1"/>
          <p:nvPr/>
        </p:nvSpPr>
        <p:spPr>
          <a:xfrm>
            <a:off x="11593005" y="2726786"/>
            <a:ext cx="2685339" cy="280160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es-ES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CONFLICTOS DE INTERESES: </a:t>
            </a:r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Situaciones donde los intereses personales interfieren con las responsabilidades profesionales o sociales.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s-ES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EUTANASIA: </a:t>
            </a:r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El derecho a terminar con la vida de una persona para aliviar el sufrimiento.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s-ES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PRIVACIDAD Y VIGILANCIA: </a:t>
            </a:r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El balance entre la seguridad pública y el respeto por la privacidad individual.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s-ES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INTELIGENCIA ARTIFICIAL Y ÉTICA: </a:t>
            </a:r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Desafíos morales relacionados con la toma de decisiones autónomas por parte de máquinas.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E66E5257-43E3-0016-B5EE-BBB2DF4062B5}"/>
              </a:ext>
            </a:extLst>
          </p:cNvPr>
          <p:cNvSpPr txBox="1"/>
          <p:nvPr/>
        </p:nvSpPr>
        <p:spPr>
          <a:xfrm>
            <a:off x="12195329" y="2147182"/>
            <a:ext cx="1480684" cy="510778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12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DILEMAS ÉTICOS COMUNES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1001200-6198-3051-AD0A-A783F63E0538}"/>
              </a:ext>
            </a:extLst>
          </p:cNvPr>
          <p:cNvSpPr txBox="1"/>
          <p:nvPr/>
        </p:nvSpPr>
        <p:spPr>
          <a:xfrm>
            <a:off x="3052779" y="5462003"/>
            <a:ext cx="2685338" cy="2485787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es-ES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ÉTICA PROFESIONAL: </a:t>
            </a:r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Principios que guían el comportamiento en ámbitos como la medicina, la abogacía, la educación, etc.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s-ES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ÉTICA EMPRESARIAL: </a:t>
            </a:r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Normas que dictan el comportamiento ético en el mundo corporativo.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s-ES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BIOÉTICA: </a:t>
            </a:r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Ética aplicada a la biología y la medicina, especialmente en áreas como la genética y la experimentación.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s-ES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ÉTICA AMBIENTAL: </a:t>
            </a:r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Consideraciones éticas sobre el cuidado y preservación del medio ambiente.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48886187-0E93-C4AD-1B7E-D4C3D322436E}"/>
              </a:ext>
            </a:extLst>
          </p:cNvPr>
          <p:cNvSpPr txBox="1"/>
          <p:nvPr/>
        </p:nvSpPr>
        <p:spPr>
          <a:xfrm>
            <a:off x="3736541" y="4860031"/>
            <a:ext cx="1317814" cy="510778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12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APLICACIONES DE LA ÉTICA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3BB45EFB-E59C-6406-C7D1-84BB6F98B6BC}"/>
              </a:ext>
            </a:extLst>
          </p:cNvPr>
          <p:cNvSpPr txBox="1"/>
          <p:nvPr/>
        </p:nvSpPr>
        <p:spPr>
          <a:xfrm>
            <a:off x="5867542" y="5462003"/>
            <a:ext cx="2685338" cy="2656046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es-ES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GLOBALIZACIÓN: </a:t>
            </a:r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La ética en un mundo interconectado con diferencias culturales y económicas.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s-ES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CAMBIO CLIMÁTICO: </a:t>
            </a:r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Cuestiones éticas sobre la responsabilidad de los seres humanos en la protección del planeta.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s-ES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TECNOLOGÍA: </a:t>
            </a:r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Cómo las innovaciones tecnológicas, como la inteligencia artificial, afectan la ética y la toma de decisiones.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s-ES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DESIGUALDAD SOCIAL: </a:t>
            </a:r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La ética de la distribución de recursos y la lucha contra la pobreza.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7121EF74-D52D-B2DA-A556-7DC831F30AF8}"/>
              </a:ext>
            </a:extLst>
          </p:cNvPr>
          <p:cNvSpPr txBox="1"/>
          <p:nvPr/>
        </p:nvSpPr>
        <p:spPr>
          <a:xfrm>
            <a:off x="5974945" y="4860031"/>
            <a:ext cx="2469090" cy="510778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12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DESAFÍOS CONTEMPORÁNEOS EN ÉTICA</a:t>
            </a:r>
          </a:p>
        </p:txBody>
      </p:sp>
      <p:pic>
        <p:nvPicPr>
          <p:cNvPr id="44" name="Imagen 43">
            <a:extLst>
              <a:ext uri="{FF2B5EF4-FFF2-40B4-BE49-F238E27FC236}">
                <a16:creationId xmlns:a16="http://schemas.microsoft.com/office/drawing/2014/main" id="{1CEC2034-3BDB-1365-DA10-8DFC28B4F0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43" y="5297441"/>
            <a:ext cx="1912163" cy="422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1521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512</Words>
  <Application>Microsoft Office PowerPoint</Application>
  <PresentationFormat>Personalizado</PresentationFormat>
  <Paragraphs>39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Poppins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2025-02-23T21:29:22Z</dcterms:created>
  <dcterms:modified xsi:type="dcterms:W3CDTF">2025-02-23T21:29:30Z</dcterms:modified>
</cp:coreProperties>
</file>