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9753600" cy="7315200"/>
  <p:notesSz cx="9753600" cy="73152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2076" y="3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9A526A89-220B-87C7-40E8-5B2E870F6ECC}"/>
              </a:ext>
            </a:extLst>
          </p:cNvPr>
          <p:cNvCxnSpPr>
            <a:cxnSpLocks/>
          </p:cNvCxnSpPr>
          <p:nvPr/>
        </p:nvCxnSpPr>
        <p:spPr>
          <a:xfrm>
            <a:off x="5697739" y="762000"/>
            <a:ext cx="0" cy="31393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F5F1D2A8-03B0-1EFA-5BB4-0BBA32AAC313}"/>
              </a:ext>
            </a:extLst>
          </p:cNvPr>
          <p:cNvCxnSpPr>
            <a:cxnSpLocks/>
          </p:cNvCxnSpPr>
          <p:nvPr/>
        </p:nvCxnSpPr>
        <p:spPr>
          <a:xfrm>
            <a:off x="3620566" y="762000"/>
            <a:ext cx="0" cy="42106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onector: angular 41">
            <a:extLst>
              <a:ext uri="{FF2B5EF4-FFF2-40B4-BE49-F238E27FC236}">
                <a16:creationId xmlns:a16="http://schemas.microsoft.com/office/drawing/2014/main" id="{D215DEA9-C145-4694-F7E1-810B365CB182}"/>
              </a:ext>
            </a:extLst>
          </p:cNvPr>
          <p:cNvCxnSpPr>
            <a:stCxn id="2" idx="2"/>
            <a:endCxn id="14" idx="0"/>
          </p:cNvCxnSpPr>
          <p:nvPr/>
        </p:nvCxnSpPr>
        <p:spPr>
          <a:xfrm rot="16200000" flipH="1">
            <a:off x="5288281" y="316071"/>
            <a:ext cx="2521874" cy="3220096"/>
          </a:xfrm>
          <a:prstGeom prst="bentConnector3">
            <a:avLst>
              <a:gd name="adj1" fmla="val 4282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Conector: angular 38">
            <a:extLst>
              <a:ext uri="{FF2B5EF4-FFF2-40B4-BE49-F238E27FC236}">
                <a16:creationId xmlns:a16="http://schemas.microsoft.com/office/drawing/2014/main" id="{9C65D208-1D53-00F3-FC8C-CAAAF1F8E41E}"/>
              </a:ext>
            </a:extLst>
          </p:cNvPr>
          <p:cNvCxnSpPr>
            <a:cxnSpLocks/>
            <a:stCxn id="2" idx="2"/>
            <a:endCxn id="15" idx="0"/>
          </p:cNvCxnSpPr>
          <p:nvPr/>
        </p:nvCxnSpPr>
        <p:spPr>
          <a:xfrm rot="5400000">
            <a:off x="758125" y="1388285"/>
            <a:ext cx="4904149" cy="3457942"/>
          </a:xfrm>
          <a:prstGeom prst="bentConnector3">
            <a:avLst>
              <a:gd name="adj1" fmla="val 2201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82166" y="4499129"/>
            <a:ext cx="1076801" cy="1438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98863" y="3314097"/>
            <a:ext cx="2298382" cy="12939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55318" y="3187056"/>
            <a:ext cx="2207895" cy="1312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6" name="object 26"/>
          <p:cNvSpPr txBox="1"/>
          <p:nvPr/>
        </p:nvSpPr>
        <p:spPr>
          <a:xfrm>
            <a:off x="2869330" y="1438150"/>
            <a:ext cx="1507134" cy="63279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ELEMENTO: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Sustancia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pura y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homogénea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 no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puede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dividirse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partes más pequeñas.</a:t>
            </a:r>
          </a:p>
        </p:txBody>
      </p:sp>
      <p:sp>
        <p:nvSpPr>
          <p:cNvPr id="2" name="object 26">
            <a:extLst>
              <a:ext uri="{FF2B5EF4-FFF2-40B4-BE49-F238E27FC236}">
                <a16:creationId xmlns:a16="http://schemas.microsoft.com/office/drawing/2014/main" id="{FEE111CB-0003-ED0B-45A2-DB6ECBEAA293}"/>
              </a:ext>
            </a:extLst>
          </p:cNvPr>
          <p:cNvSpPr txBox="1"/>
          <p:nvPr/>
        </p:nvSpPr>
        <p:spPr>
          <a:xfrm>
            <a:off x="3810000" y="304800"/>
            <a:ext cx="2258340" cy="36038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2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TABLA PERIÓDICA</a:t>
            </a:r>
          </a:p>
        </p:txBody>
      </p:sp>
      <p:sp>
        <p:nvSpPr>
          <p:cNvPr id="3" name="object 26">
            <a:extLst>
              <a:ext uri="{FF2B5EF4-FFF2-40B4-BE49-F238E27FC236}">
                <a16:creationId xmlns:a16="http://schemas.microsoft.com/office/drawing/2014/main" id="{817C8582-BAB6-C3E3-D734-0F2EEF11B1A2}"/>
              </a:ext>
            </a:extLst>
          </p:cNvPr>
          <p:cNvSpPr txBox="1"/>
          <p:nvPr/>
        </p:nvSpPr>
        <p:spPr>
          <a:xfrm>
            <a:off x="999626" y="954283"/>
            <a:ext cx="977046" cy="39443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PROPIEDADES PERIÓDICAS</a:t>
            </a:r>
          </a:p>
        </p:txBody>
      </p:sp>
      <p:sp>
        <p:nvSpPr>
          <p:cNvPr id="6" name="object 26">
            <a:extLst>
              <a:ext uri="{FF2B5EF4-FFF2-40B4-BE49-F238E27FC236}">
                <a16:creationId xmlns:a16="http://schemas.microsoft.com/office/drawing/2014/main" id="{7E602477-3359-CAEB-9D0A-789A4D484F75}"/>
              </a:ext>
            </a:extLst>
          </p:cNvPr>
          <p:cNvSpPr txBox="1"/>
          <p:nvPr/>
        </p:nvSpPr>
        <p:spPr>
          <a:xfrm>
            <a:off x="404204" y="2309974"/>
            <a:ext cx="2167890" cy="229810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SEGÚN LA FACILIDAD DE PERDER O GANAR ELECTRONES SE CLASIFICAN EN IONES DE TIPO:</a:t>
            </a:r>
          </a:p>
          <a:p>
            <a:pPr marR="13335" algn="ctr"/>
            <a:endParaRPr lang="es-ES" sz="900" b="1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R="13335" algn="ctr">
              <a:buFont typeface="Arial" panose="020B0604020202020204" pitchFamily="34" charset="0"/>
              <a:buChar char="•"/>
            </a:pPr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METALES: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Fácilmente positivos debido a su capacidad de donar electrones.</a:t>
            </a:r>
          </a:p>
          <a:p>
            <a:pPr marR="13335" algn="ctr">
              <a:buFont typeface="Arial" panose="020B0604020202020204" pitchFamily="34" charset="0"/>
              <a:buChar char="•"/>
            </a:pPr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SEMIMETALES: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Difíciles de ser iones positivos.</a:t>
            </a:r>
          </a:p>
          <a:p>
            <a:pPr marR="13335" algn="ctr">
              <a:buFont typeface="Arial" panose="020B0604020202020204" pitchFamily="34" charset="0"/>
              <a:buChar char="•"/>
            </a:pPr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 METALES: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Fáciles de ser iones negativos, debido a su capacidad de atraer electrones.</a:t>
            </a:r>
          </a:p>
          <a:p>
            <a:pPr marR="13335" algn="ctr">
              <a:buFont typeface="Arial" panose="020B0604020202020204" pitchFamily="34" charset="0"/>
              <a:buChar char="•"/>
            </a:pPr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INERTES (GASES NOBLES):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 forman iones y no se combinan con otros elementos químicos.</a:t>
            </a:r>
          </a:p>
        </p:txBody>
      </p:sp>
      <p:sp>
        <p:nvSpPr>
          <p:cNvPr id="8" name="object 26">
            <a:extLst>
              <a:ext uri="{FF2B5EF4-FFF2-40B4-BE49-F238E27FC236}">
                <a16:creationId xmlns:a16="http://schemas.microsoft.com/office/drawing/2014/main" id="{D21F70C7-098E-ED5E-8BC0-FE0C10D20AC2}"/>
              </a:ext>
            </a:extLst>
          </p:cNvPr>
          <p:cNvSpPr txBox="1"/>
          <p:nvPr/>
        </p:nvSpPr>
        <p:spPr>
          <a:xfrm>
            <a:off x="513289" y="1438150"/>
            <a:ext cx="1928435" cy="7860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FAMILIAS: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Poseen similar comportamiento químico, ya que poseen la misma cantidad de electrones en su ultima capa (electrones de valencia).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object 26">
            <a:extLst>
              <a:ext uri="{FF2B5EF4-FFF2-40B4-BE49-F238E27FC236}">
                <a16:creationId xmlns:a16="http://schemas.microsoft.com/office/drawing/2014/main" id="{20839BE6-CFED-D3F4-0815-CA3EE013F882}"/>
              </a:ext>
            </a:extLst>
          </p:cNvPr>
          <p:cNvSpPr txBox="1"/>
          <p:nvPr/>
        </p:nvSpPr>
        <p:spPr>
          <a:xfrm>
            <a:off x="517011" y="4695687"/>
            <a:ext cx="1928435" cy="7860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TAMAÑO DE ATOMOS: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Varían de acuerdo a su radio atómico representado el cual aumenta al descender los grupos y hacia la izquierda de las familias.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" name="object 26">
            <a:extLst>
              <a:ext uri="{FF2B5EF4-FFF2-40B4-BE49-F238E27FC236}">
                <a16:creationId xmlns:a16="http://schemas.microsoft.com/office/drawing/2014/main" id="{E54AADE8-0AE3-66C0-AEB4-2607A666F31E}"/>
              </a:ext>
            </a:extLst>
          </p:cNvPr>
          <p:cNvSpPr txBox="1"/>
          <p:nvPr/>
        </p:nvSpPr>
        <p:spPr>
          <a:xfrm>
            <a:off x="517010" y="5569331"/>
            <a:ext cx="1928435" cy="109249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ELECTRONEGATIVIDAD: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la tendencia de los átomos para atraer electrones de otros. Es mayor según se desciende en los grupos y hacia la derecha de los periodos. Su escala fue elaborada por Pauling.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8" name="object 26">
            <a:extLst>
              <a:ext uri="{FF2B5EF4-FFF2-40B4-BE49-F238E27FC236}">
                <a16:creationId xmlns:a16="http://schemas.microsoft.com/office/drawing/2014/main" id="{9B17FFAE-47FA-88A9-7C84-29AE2BB0CB39}"/>
              </a:ext>
            </a:extLst>
          </p:cNvPr>
          <p:cNvSpPr txBox="1"/>
          <p:nvPr/>
        </p:nvSpPr>
        <p:spPr>
          <a:xfrm>
            <a:off x="3186990" y="954283"/>
            <a:ext cx="871815" cy="39443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 Y ÁTOMO</a:t>
            </a:r>
          </a:p>
        </p:txBody>
      </p:sp>
      <p:sp>
        <p:nvSpPr>
          <p:cNvPr id="29" name="object 26">
            <a:extLst>
              <a:ext uri="{FF2B5EF4-FFF2-40B4-BE49-F238E27FC236}">
                <a16:creationId xmlns:a16="http://schemas.microsoft.com/office/drawing/2014/main" id="{A9FA4AC5-6A2F-B883-ADB7-FF8A0873E7F0}"/>
              </a:ext>
            </a:extLst>
          </p:cNvPr>
          <p:cNvSpPr txBox="1"/>
          <p:nvPr/>
        </p:nvSpPr>
        <p:spPr>
          <a:xfrm>
            <a:off x="2869330" y="2144170"/>
            <a:ext cx="1507134" cy="7860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ÁTOMO: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la parte más pequeña de un elemento, capaz de hacer una reacción química.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0" name="object 26">
            <a:extLst>
              <a:ext uri="{FF2B5EF4-FFF2-40B4-BE49-F238E27FC236}">
                <a16:creationId xmlns:a16="http://schemas.microsoft.com/office/drawing/2014/main" id="{705F43F4-BB25-95B0-39BB-6FA660657CB3}"/>
              </a:ext>
            </a:extLst>
          </p:cNvPr>
          <p:cNvSpPr txBox="1"/>
          <p:nvPr/>
        </p:nvSpPr>
        <p:spPr>
          <a:xfrm>
            <a:off x="2869330" y="3006691"/>
            <a:ext cx="1507134" cy="139896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SÍMBOLO QUÍMICO: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Son las iniciales del elemento en su idioma original en el que fueron escritos. La única o primera letra siempre debe ir en mayúscula, mientras la segunda en minúscula.</a:t>
            </a:r>
          </a:p>
        </p:txBody>
      </p:sp>
      <p:sp>
        <p:nvSpPr>
          <p:cNvPr id="31" name="object 26">
            <a:extLst>
              <a:ext uri="{FF2B5EF4-FFF2-40B4-BE49-F238E27FC236}">
                <a16:creationId xmlns:a16="http://schemas.microsoft.com/office/drawing/2014/main" id="{0EA446C6-BCE8-A665-6EF8-308FDA1C10EF}"/>
              </a:ext>
            </a:extLst>
          </p:cNvPr>
          <p:cNvSpPr txBox="1"/>
          <p:nvPr/>
        </p:nvSpPr>
        <p:spPr>
          <a:xfrm>
            <a:off x="5327138" y="948091"/>
            <a:ext cx="741202" cy="20714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HISTORIA</a:t>
            </a:r>
          </a:p>
        </p:txBody>
      </p:sp>
      <p:sp>
        <p:nvSpPr>
          <p:cNvPr id="33" name="object 26">
            <a:extLst>
              <a:ext uri="{FF2B5EF4-FFF2-40B4-BE49-F238E27FC236}">
                <a16:creationId xmlns:a16="http://schemas.microsoft.com/office/drawing/2014/main" id="{E1251815-1852-B56D-A475-EE2F87E91093}"/>
              </a:ext>
            </a:extLst>
          </p:cNvPr>
          <p:cNvSpPr txBox="1"/>
          <p:nvPr/>
        </p:nvSpPr>
        <p:spPr>
          <a:xfrm>
            <a:off x="4669039" y="1239601"/>
            <a:ext cx="2057400" cy="93926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Durante el siglo XIX, se distinguió similitudes en sus propiedades químicas y físicas de algunos elementos, lo que conllevó a que se establecieran distintas formas de ordenarlos.</a:t>
            </a:r>
          </a:p>
        </p:txBody>
      </p:sp>
      <p:sp>
        <p:nvSpPr>
          <p:cNvPr id="35" name="object 26">
            <a:extLst>
              <a:ext uri="{FF2B5EF4-FFF2-40B4-BE49-F238E27FC236}">
                <a16:creationId xmlns:a16="http://schemas.microsoft.com/office/drawing/2014/main" id="{8EBA9776-0528-D13D-E711-1ED3D419CC75}"/>
              </a:ext>
            </a:extLst>
          </p:cNvPr>
          <p:cNvSpPr txBox="1"/>
          <p:nvPr/>
        </p:nvSpPr>
        <p:spPr>
          <a:xfrm>
            <a:off x="4669039" y="2263226"/>
            <a:ext cx="2057400" cy="93926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Dimitri Mendeléiev distribuyó los elementos en filas y columnas según sus masas atómicas. Sin embargo, la actual tabla periódica se ordena se acuerdo a sus números atómicos.</a:t>
            </a:r>
          </a:p>
        </p:txBody>
      </p:sp>
      <p:sp>
        <p:nvSpPr>
          <p:cNvPr id="36" name="object 26">
            <a:extLst>
              <a:ext uri="{FF2B5EF4-FFF2-40B4-BE49-F238E27FC236}">
                <a16:creationId xmlns:a16="http://schemas.microsoft.com/office/drawing/2014/main" id="{950DEBE2-8711-A244-EE66-CEE62CDC010A}"/>
              </a:ext>
            </a:extLst>
          </p:cNvPr>
          <p:cNvSpPr txBox="1"/>
          <p:nvPr/>
        </p:nvSpPr>
        <p:spPr>
          <a:xfrm>
            <a:off x="7603060" y="943662"/>
            <a:ext cx="1118911" cy="20714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ORGANIZACIÓN</a:t>
            </a:r>
          </a:p>
        </p:txBody>
      </p:sp>
      <p:sp>
        <p:nvSpPr>
          <p:cNvPr id="37" name="object 26">
            <a:extLst>
              <a:ext uri="{FF2B5EF4-FFF2-40B4-BE49-F238E27FC236}">
                <a16:creationId xmlns:a16="http://schemas.microsoft.com/office/drawing/2014/main" id="{3F70BD0D-24D4-000B-6107-C10D741F496F}"/>
              </a:ext>
            </a:extLst>
          </p:cNvPr>
          <p:cNvSpPr txBox="1"/>
          <p:nvPr/>
        </p:nvSpPr>
        <p:spPr>
          <a:xfrm>
            <a:off x="7130565" y="1239601"/>
            <a:ext cx="2057400" cy="185866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R="13335" algn="ctr"/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organizan en 7 filas denominados periodos, lo cuales señalan el nivel de energía de los elementos; y 18 columnas denominadas grupos o familias. De ello se divide dos grandes familias:</a:t>
            </a:r>
          </a:p>
          <a:p>
            <a:pPr marR="13335" algn="ctr"/>
            <a:endParaRPr lang="es-ES"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R="13335" algn="ctr">
              <a:buFont typeface="Arial" panose="020B0604020202020204" pitchFamily="34" charset="0"/>
              <a:buChar char="•"/>
            </a:pPr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FAMILIA REPRESENTATIVA: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IA hasta VIIIA.</a:t>
            </a:r>
          </a:p>
          <a:p>
            <a:pPr marR="13335" algn="ctr">
              <a:buFont typeface="Arial" panose="020B0604020202020204" pitchFamily="34" charset="0"/>
              <a:buChar char="•"/>
            </a:pPr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FAMILIA DE TRANSICIÓN: 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IB hasta VIIIB.</a:t>
            </a:r>
          </a:p>
        </p:txBody>
      </p:sp>
      <p:pic>
        <p:nvPicPr>
          <p:cNvPr id="56" name="Imagen 55">
            <a:extLst>
              <a:ext uri="{FF2B5EF4-FFF2-40B4-BE49-F238E27FC236}">
                <a16:creationId xmlns:a16="http://schemas.microsoft.com/office/drawing/2014/main" id="{2F7A6802-7BB0-7675-E0ED-DB57F5650A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367" y="4719681"/>
            <a:ext cx="1873593" cy="4144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6B6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345</Words>
  <Application>Microsoft Office PowerPoint</Application>
  <PresentationFormat>Personalizado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Poppins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2023-04-10T22:28:38Z</dcterms:created>
  <dcterms:modified xsi:type="dcterms:W3CDTF">2024-12-08T23:12:29Z</dcterms:modified>
</cp:coreProperties>
</file>