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</p:sldMasterIdLst>
  <p:sldIdLst>
    <p:sldId id="256" r:id="rId2"/>
  </p:sldIdLst>
  <p:sldSz cx="20112038" cy="9018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2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5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290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25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117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1202436" rtl="0" eaLnBrk="1" latinLnBrk="0" hangingPunct="1">
        <a:lnSpc>
          <a:spcPct val="90000"/>
        </a:lnSpc>
        <a:spcBef>
          <a:spcPct val="0"/>
        </a:spcBef>
        <a:buNone/>
        <a:defRPr sz="57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0609" indent="-300609" algn="l" defTabSz="1202436" rtl="0" eaLnBrk="1" latinLnBrk="0" hangingPunct="1">
        <a:lnSpc>
          <a:spcPct val="90000"/>
        </a:lnSpc>
        <a:spcBef>
          <a:spcPts val="1315"/>
        </a:spcBef>
        <a:buFont typeface="Arial" panose="020B0604020202020204" pitchFamily="34" charset="0"/>
        <a:buChar char="•"/>
        <a:defRPr sz="3682" kern="1200">
          <a:solidFill>
            <a:schemeClr val="tx1"/>
          </a:solidFill>
          <a:latin typeface="+mn-lt"/>
          <a:ea typeface="+mn-ea"/>
          <a:cs typeface="+mn-cs"/>
        </a:defRPr>
      </a:lvl1pPr>
      <a:lvl2pPr marL="901827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3156" kern="1200">
          <a:solidFill>
            <a:schemeClr val="tx1"/>
          </a:solidFill>
          <a:latin typeface="+mn-lt"/>
          <a:ea typeface="+mn-ea"/>
          <a:cs typeface="+mn-cs"/>
        </a:defRPr>
      </a:lvl2pPr>
      <a:lvl3pPr marL="1503045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630" kern="1200">
          <a:solidFill>
            <a:schemeClr val="tx1"/>
          </a:solidFill>
          <a:latin typeface="+mn-lt"/>
          <a:ea typeface="+mn-ea"/>
          <a:cs typeface="+mn-cs"/>
        </a:defRPr>
      </a:lvl3pPr>
      <a:lvl4pPr marL="2104263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367" kern="1200">
          <a:solidFill>
            <a:schemeClr val="tx1"/>
          </a:solidFill>
          <a:latin typeface="+mn-lt"/>
          <a:ea typeface="+mn-ea"/>
          <a:cs typeface="+mn-cs"/>
        </a:defRPr>
      </a:lvl4pPr>
      <a:lvl5pPr marL="2705481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367" kern="1200">
          <a:solidFill>
            <a:schemeClr val="tx1"/>
          </a:solidFill>
          <a:latin typeface="+mn-lt"/>
          <a:ea typeface="+mn-ea"/>
          <a:cs typeface="+mn-cs"/>
        </a:defRPr>
      </a:lvl5pPr>
      <a:lvl6pPr marL="3306699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367" kern="1200">
          <a:solidFill>
            <a:schemeClr val="tx1"/>
          </a:solidFill>
          <a:latin typeface="+mn-lt"/>
          <a:ea typeface="+mn-ea"/>
          <a:cs typeface="+mn-cs"/>
        </a:defRPr>
      </a:lvl6pPr>
      <a:lvl7pPr marL="3907917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367" kern="1200">
          <a:solidFill>
            <a:schemeClr val="tx1"/>
          </a:solidFill>
          <a:latin typeface="+mn-lt"/>
          <a:ea typeface="+mn-ea"/>
          <a:cs typeface="+mn-cs"/>
        </a:defRPr>
      </a:lvl7pPr>
      <a:lvl8pPr marL="4509135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367" kern="1200">
          <a:solidFill>
            <a:schemeClr val="tx1"/>
          </a:solidFill>
          <a:latin typeface="+mn-lt"/>
          <a:ea typeface="+mn-ea"/>
          <a:cs typeface="+mn-cs"/>
        </a:defRPr>
      </a:lvl8pPr>
      <a:lvl9pPr marL="5110353" indent="-300609" algn="l" defTabSz="1202436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23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1pPr>
      <a:lvl2pPr marL="601218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2pPr>
      <a:lvl3pPr marL="1202436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3pPr>
      <a:lvl4pPr marL="1803654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4pPr>
      <a:lvl5pPr marL="2404872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5pPr>
      <a:lvl6pPr marL="3006090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6pPr>
      <a:lvl7pPr marL="3607308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7pPr>
      <a:lvl8pPr marL="4208526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8pPr>
      <a:lvl9pPr marL="4809744" algn="l" defTabSz="1202436" rtl="0" eaLnBrk="1" latinLnBrk="0" hangingPunct="1">
        <a:defRPr sz="23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Imagen 100">
            <a:extLst>
              <a:ext uri="{FF2B5EF4-FFF2-40B4-BE49-F238E27FC236}">
                <a16:creationId xmlns:a16="http://schemas.microsoft.com/office/drawing/2014/main" id="{C565AAD4-D15F-FDFC-EFBC-ABBA818F3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5462" y="6509818"/>
            <a:ext cx="3262748" cy="21599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" name="Imagen 102">
            <a:extLst>
              <a:ext uri="{FF2B5EF4-FFF2-40B4-BE49-F238E27FC236}">
                <a16:creationId xmlns:a16="http://schemas.microsoft.com/office/drawing/2014/main" id="{3EEDF462-FF5A-140A-AA19-3782C9AB51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439" y="6509817"/>
            <a:ext cx="3567428" cy="19478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84BF25A2-431A-F1DD-EA01-8A6FA0BAD3FD}"/>
              </a:ext>
            </a:extLst>
          </p:cNvPr>
          <p:cNvCxnSpPr>
            <a:cxnSpLocks/>
          </p:cNvCxnSpPr>
          <p:nvPr/>
        </p:nvCxnSpPr>
        <p:spPr>
          <a:xfrm>
            <a:off x="9527921" y="552388"/>
            <a:ext cx="0" cy="555043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43858C96-2EB5-6E79-9BE4-F19AEC352E01}"/>
              </a:ext>
            </a:extLst>
          </p:cNvPr>
          <p:cNvCxnSpPr>
            <a:cxnSpLocks/>
          </p:cNvCxnSpPr>
          <p:nvPr/>
        </p:nvCxnSpPr>
        <p:spPr>
          <a:xfrm>
            <a:off x="7527627" y="2197692"/>
            <a:ext cx="0" cy="951535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59067BED-0838-8463-6EE9-2A2F79E73F0E}"/>
              </a:ext>
            </a:extLst>
          </p:cNvPr>
          <p:cNvCxnSpPr>
            <a:cxnSpLocks/>
          </p:cNvCxnSpPr>
          <p:nvPr/>
        </p:nvCxnSpPr>
        <p:spPr>
          <a:xfrm>
            <a:off x="12337298" y="2197693"/>
            <a:ext cx="0" cy="951535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Conector: angular 84">
            <a:extLst>
              <a:ext uri="{FF2B5EF4-FFF2-40B4-BE49-F238E27FC236}">
                <a16:creationId xmlns:a16="http://schemas.microsoft.com/office/drawing/2014/main" id="{B67481E3-CD71-4DA4-6658-1605FFA5C0C7}"/>
              </a:ext>
            </a:extLst>
          </p:cNvPr>
          <p:cNvCxnSpPr>
            <a:cxnSpLocks/>
            <a:endCxn id="23" idx="0"/>
          </p:cNvCxnSpPr>
          <p:nvPr/>
        </p:nvCxnSpPr>
        <p:spPr>
          <a:xfrm rot="5400000">
            <a:off x="6629876" y="5402762"/>
            <a:ext cx="2507556" cy="211788"/>
          </a:xfrm>
          <a:prstGeom prst="bentConnector3">
            <a:avLst>
              <a:gd name="adj1" fmla="val 12758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Conector: angular 70">
            <a:extLst>
              <a:ext uri="{FF2B5EF4-FFF2-40B4-BE49-F238E27FC236}">
                <a16:creationId xmlns:a16="http://schemas.microsoft.com/office/drawing/2014/main" id="{1FB73B6E-A56A-03A0-93E6-7EC49E9E35BA}"/>
              </a:ext>
            </a:extLst>
          </p:cNvPr>
          <p:cNvCxnSpPr>
            <a:cxnSpLocks/>
            <a:endCxn id="29" idx="0"/>
          </p:cNvCxnSpPr>
          <p:nvPr/>
        </p:nvCxnSpPr>
        <p:spPr>
          <a:xfrm rot="5400000">
            <a:off x="11318320" y="5554342"/>
            <a:ext cx="2727630" cy="45350"/>
          </a:xfrm>
          <a:prstGeom prst="bentConnector3">
            <a:avLst>
              <a:gd name="adj1" fmla="val 18438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Conector: angular 2">
            <a:extLst>
              <a:ext uri="{FF2B5EF4-FFF2-40B4-BE49-F238E27FC236}">
                <a16:creationId xmlns:a16="http://schemas.microsoft.com/office/drawing/2014/main" id="{7554802E-398B-2D38-5938-A9FD47BC5C1E}"/>
              </a:ext>
            </a:extLst>
          </p:cNvPr>
          <p:cNvCxnSpPr>
            <a:stCxn id="5" idx="2"/>
            <a:endCxn id="7" idx="0"/>
          </p:cNvCxnSpPr>
          <p:nvPr/>
        </p:nvCxnSpPr>
        <p:spPr>
          <a:xfrm rot="5400000">
            <a:off x="5642338" y="-941834"/>
            <a:ext cx="931571" cy="6848476"/>
          </a:xfrm>
          <a:prstGeom prst="bentConnector3">
            <a:avLst>
              <a:gd name="adj1" fmla="val 18325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ector: angular 35">
            <a:extLst>
              <a:ext uri="{FF2B5EF4-FFF2-40B4-BE49-F238E27FC236}">
                <a16:creationId xmlns:a16="http://schemas.microsoft.com/office/drawing/2014/main" id="{A53B90A9-89B2-2775-1455-5796D7EC1127}"/>
              </a:ext>
            </a:extLst>
          </p:cNvPr>
          <p:cNvCxnSpPr>
            <a:stCxn id="7" idx="2"/>
            <a:endCxn id="17" idx="0"/>
          </p:cNvCxnSpPr>
          <p:nvPr/>
        </p:nvCxnSpPr>
        <p:spPr>
          <a:xfrm rot="16200000" flipH="1">
            <a:off x="2786162" y="4139883"/>
            <a:ext cx="826392" cy="1030948"/>
          </a:xfrm>
          <a:prstGeom prst="bentConnector3">
            <a:avLst>
              <a:gd name="adj1" fmla="val 17727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Conector: angular 38">
            <a:extLst>
              <a:ext uri="{FF2B5EF4-FFF2-40B4-BE49-F238E27FC236}">
                <a16:creationId xmlns:a16="http://schemas.microsoft.com/office/drawing/2014/main" id="{169C2DD0-49BE-CD11-D5F1-7AE9077C3C4B}"/>
              </a:ext>
            </a:extLst>
          </p:cNvPr>
          <p:cNvCxnSpPr>
            <a:stCxn id="7" idx="2"/>
            <a:endCxn id="15" idx="0"/>
          </p:cNvCxnSpPr>
          <p:nvPr/>
        </p:nvCxnSpPr>
        <p:spPr>
          <a:xfrm rot="5400000">
            <a:off x="1592168" y="3976844"/>
            <a:ext cx="826398" cy="1357035"/>
          </a:xfrm>
          <a:prstGeom prst="bentConnector3">
            <a:avLst>
              <a:gd name="adj1" fmla="val 17728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Conector: angular 41">
            <a:extLst>
              <a:ext uri="{FF2B5EF4-FFF2-40B4-BE49-F238E27FC236}">
                <a16:creationId xmlns:a16="http://schemas.microsoft.com/office/drawing/2014/main" id="{C2A2DF4D-D369-40DF-A17C-634D5B94DF7F}"/>
              </a:ext>
            </a:extLst>
          </p:cNvPr>
          <p:cNvCxnSpPr>
            <a:stCxn id="5" idx="2"/>
            <a:endCxn id="13" idx="0"/>
          </p:cNvCxnSpPr>
          <p:nvPr/>
        </p:nvCxnSpPr>
        <p:spPr>
          <a:xfrm rot="16200000" flipH="1">
            <a:off x="13007969" y="-1458990"/>
            <a:ext cx="929174" cy="7880392"/>
          </a:xfrm>
          <a:prstGeom prst="bentConnector3">
            <a:avLst>
              <a:gd name="adj1" fmla="val 18244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26ACA8EB-BC49-AAA5-1284-637EE21828EE}"/>
              </a:ext>
            </a:extLst>
          </p:cNvPr>
          <p:cNvCxnSpPr>
            <a:cxnSpLocks/>
            <a:stCxn id="9" idx="2"/>
            <a:endCxn id="19" idx="0"/>
          </p:cNvCxnSpPr>
          <p:nvPr/>
        </p:nvCxnSpPr>
        <p:spPr>
          <a:xfrm rot="5400000">
            <a:off x="6630348" y="3809167"/>
            <a:ext cx="634557" cy="1160017"/>
          </a:xfrm>
          <a:prstGeom prst="bentConnector3">
            <a:avLst>
              <a:gd name="adj1" fmla="val 27042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Conector: angular 48">
            <a:extLst>
              <a:ext uri="{FF2B5EF4-FFF2-40B4-BE49-F238E27FC236}">
                <a16:creationId xmlns:a16="http://schemas.microsoft.com/office/drawing/2014/main" id="{3EB91083-81CB-22D5-18D3-7C5B56E32DF5}"/>
              </a:ext>
            </a:extLst>
          </p:cNvPr>
          <p:cNvCxnSpPr>
            <a:stCxn id="9" idx="2"/>
            <a:endCxn id="21" idx="0"/>
          </p:cNvCxnSpPr>
          <p:nvPr/>
        </p:nvCxnSpPr>
        <p:spPr>
          <a:xfrm rot="16200000" flipH="1">
            <a:off x="7990220" y="3609310"/>
            <a:ext cx="634557" cy="1559728"/>
          </a:xfrm>
          <a:prstGeom prst="bentConnector3">
            <a:avLst>
              <a:gd name="adj1" fmla="val 26925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Conector: angular 55">
            <a:extLst>
              <a:ext uri="{FF2B5EF4-FFF2-40B4-BE49-F238E27FC236}">
                <a16:creationId xmlns:a16="http://schemas.microsoft.com/office/drawing/2014/main" id="{F32A258A-D62D-7E0C-3B85-6226FFB310D6}"/>
              </a:ext>
            </a:extLst>
          </p:cNvPr>
          <p:cNvCxnSpPr>
            <a:stCxn id="11" idx="2"/>
            <a:endCxn id="25" idx="0"/>
          </p:cNvCxnSpPr>
          <p:nvPr/>
        </p:nvCxnSpPr>
        <p:spPr>
          <a:xfrm rot="5400000">
            <a:off x="11500459" y="4029412"/>
            <a:ext cx="814443" cy="923320"/>
          </a:xfrm>
          <a:prstGeom prst="bentConnector3">
            <a:avLst>
              <a:gd name="adj1" fmla="val 15694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Conector: angular 58">
            <a:extLst>
              <a:ext uri="{FF2B5EF4-FFF2-40B4-BE49-F238E27FC236}">
                <a16:creationId xmlns:a16="http://schemas.microsoft.com/office/drawing/2014/main" id="{127CD3AD-4880-64D3-CB6A-0FE705D8D13A}"/>
              </a:ext>
            </a:extLst>
          </p:cNvPr>
          <p:cNvCxnSpPr>
            <a:stCxn id="11" idx="2"/>
            <a:endCxn id="27" idx="0"/>
          </p:cNvCxnSpPr>
          <p:nvPr/>
        </p:nvCxnSpPr>
        <p:spPr>
          <a:xfrm rot="16200000" flipH="1">
            <a:off x="12731685" y="3721505"/>
            <a:ext cx="792868" cy="1517561"/>
          </a:xfrm>
          <a:prstGeom prst="bentConnector3">
            <a:avLst>
              <a:gd name="adj1" fmla="val 16330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Conector: angular 61">
            <a:extLst>
              <a:ext uri="{FF2B5EF4-FFF2-40B4-BE49-F238E27FC236}">
                <a16:creationId xmlns:a16="http://schemas.microsoft.com/office/drawing/2014/main" id="{40EB1421-F897-369D-06FA-4F21A095FDF0}"/>
              </a:ext>
            </a:extLst>
          </p:cNvPr>
          <p:cNvCxnSpPr>
            <a:stCxn id="13" idx="2"/>
            <a:endCxn id="31" idx="0"/>
          </p:cNvCxnSpPr>
          <p:nvPr/>
        </p:nvCxnSpPr>
        <p:spPr>
          <a:xfrm rot="5400000">
            <a:off x="16482631" y="4138435"/>
            <a:ext cx="828792" cy="1031450"/>
          </a:xfrm>
          <a:prstGeom prst="bentConnector3">
            <a:avLst>
              <a:gd name="adj1" fmla="val 17821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Conector: angular 64">
            <a:extLst>
              <a:ext uri="{FF2B5EF4-FFF2-40B4-BE49-F238E27FC236}">
                <a16:creationId xmlns:a16="http://schemas.microsoft.com/office/drawing/2014/main" id="{CCEAF79C-68E1-FA7D-DD26-05B6F27DFDE4}"/>
              </a:ext>
            </a:extLst>
          </p:cNvPr>
          <p:cNvCxnSpPr>
            <a:stCxn id="13" idx="2"/>
            <a:endCxn id="33" idx="0"/>
          </p:cNvCxnSpPr>
          <p:nvPr/>
        </p:nvCxnSpPr>
        <p:spPr>
          <a:xfrm rot="16200000" flipH="1">
            <a:off x="17632207" y="4020310"/>
            <a:ext cx="828789" cy="1267696"/>
          </a:xfrm>
          <a:prstGeom prst="bentConnector3">
            <a:avLst>
              <a:gd name="adj1" fmla="val 17820"/>
            </a:avLst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47BD16E-C098-4ED1-CE35-63923B2FB052}"/>
              </a:ext>
            </a:extLst>
          </p:cNvPr>
          <p:cNvSpPr txBox="1"/>
          <p:nvPr/>
        </p:nvSpPr>
        <p:spPr>
          <a:xfrm>
            <a:off x="7645290" y="722649"/>
            <a:ext cx="3774141" cy="129397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Es una rama de la filosofía que estudia los principios y normas que guían la conducta humana, determinando lo que es considerado correcto o incorrecto en una sociedad. Esta disciplina busca entender la naturaleza de la moralidad y cómo los seres humanos deben actuar para alcanzar el bien común.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7FE9CED-3A82-2477-DFA5-DA86DF88D6DB}"/>
              </a:ext>
            </a:extLst>
          </p:cNvPr>
          <p:cNvSpPr txBox="1"/>
          <p:nvPr/>
        </p:nvSpPr>
        <p:spPr>
          <a:xfrm>
            <a:off x="9059515" y="209767"/>
            <a:ext cx="936813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515A960-3D4F-23F0-E5EC-3790725EC7F3}"/>
              </a:ext>
            </a:extLst>
          </p:cNvPr>
          <p:cNvSpPr txBox="1"/>
          <p:nvPr/>
        </p:nvSpPr>
        <p:spPr>
          <a:xfrm>
            <a:off x="1265219" y="2948191"/>
            <a:ext cx="2837330" cy="129397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ética tiene sus raíces en varias teorías filosóficas que proporcionan las bases para el juicio moral. Estas teorías ofrecen diferentes enfoques sobre cómo las personas deberían tomar decisiones y cuál es el bien supremo a alcanzar.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A26B932-A353-34DD-4F17-8009EC6486F6}"/>
              </a:ext>
            </a:extLst>
          </p:cNvPr>
          <p:cNvSpPr txBox="1"/>
          <p:nvPr/>
        </p:nvSpPr>
        <p:spPr>
          <a:xfrm>
            <a:off x="2001453" y="2379160"/>
            <a:ext cx="1364877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FUNDAMENTOS DE LA ÉTICA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8EB9E68-20C7-7FB0-C724-BA023D2B023A}"/>
              </a:ext>
            </a:extLst>
          </p:cNvPr>
          <p:cNvSpPr txBox="1"/>
          <p:nvPr/>
        </p:nvSpPr>
        <p:spPr>
          <a:xfrm>
            <a:off x="6353817" y="2948184"/>
            <a:ext cx="2347633" cy="112371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Existen varias teorías éticas que abordan cómo se deben tomar las decisiones morales. Cada una propone diferentes criterios para determinar lo que es correcto o incorrecto.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21B863E-167C-01B7-7036-B01645C5D458}"/>
              </a:ext>
            </a:extLst>
          </p:cNvPr>
          <p:cNvSpPr txBox="1"/>
          <p:nvPr/>
        </p:nvSpPr>
        <p:spPr>
          <a:xfrm>
            <a:off x="6809330" y="2379160"/>
            <a:ext cx="1436594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TEORÍAS ÉTICAS PRINCIPALES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5E8454F-A027-EDC6-6035-C2C716DB905A}"/>
              </a:ext>
            </a:extLst>
          </p:cNvPr>
          <p:cNvSpPr txBox="1"/>
          <p:nvPr/>
        </p:nvSpPr>
        <p:spPr>
          <a:xfrm>
            <a:off x="11195523" y="2960139"/>
            <a:ext cx="2347633" cy="112371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ética aplicada se ocupa de resolver problemas morales concretos y de la implementación de principios éticos en situaciones prácticas de la vida cotidiana.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A0E4F70-6677-889F-800E-B0224621389A}"/>
              </a:ext>
            </a:extLst>
          </p:cNvPr>
          <p:cNvSpPr txBox="1"/>
          <p:nvPr/>
        </p:nvSpPr>
        <p:spPr>
          <a:xfrm>
            <a:off x="11881323" y="2379160"/>
            <a:ext cx="976035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APLICADA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C558E7C-FB89-1375-FECA-E8BF853541AE}"/>
              </a:ext>
            </a:extLst>
          </p:cNvPr>
          <p:cNvSpPr txBox="1"/>
          <p:nvPr/>
        </p:nvSpPr>
        <p:spPr>
          <a:xfrm>
            <a:off x="16196204" y="2945794"/>
            <a:ext cx="2433097" cy="129397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la sociedad contemporánea, la ética juega un papel crucial en la resolución de dilemas globales y en la construcción de una convivencia basada en el respeto y el entendimiento mutuo.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CBA871A-2139-9B89-1ED1-B00FD2052E20}"/>
              </a:ext>
            </a:extLst>
          </p:cNvPr>
          <p:cNvSpPr txBox="1"/>
          <p:nvPr/>
        </p:nvSpPr>
        <p:spPr>
          <a:xfrm>
            <a:off x="16582122" y="2379160"/>
            <a:ext cx="1661259" cy="510778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EN LA SOCIEDAD ACTUAL</a:t>
            </a:r>
            <a:endParaRPr lang="es-CO" sz="12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7E3ACE7-CF23-2CED-8B30-A6CF74E9CC4C}"/>
              </a:ext>
            </a:extLst>
          </p:cNvPr>
          <p:cNvSpPr txBox="1"/>
          <p:nvPr/>
        </p:nvSpPr>
        <p:spPr>
          <a:xfrm>
            <a:off x="239878" y="5068560"/>
            <a:ext cx="2173942" cy="14642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 refiere al estudio de las preguntas fundamentales sobre la moral, tales como "¿Qué es el bien?" y "¿Cómo sabemos qué es lo correcto?". Busca establecer principios universales que guíen la acción humana.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7C2E39-E550-BA92-9FD3-B50B084B7C34}"/>
              </a:ext>
            </a:extLst>
          </p:cNvPr>
          <p:cNvSpPr txBox="1"/>
          <p:nvPr/>
        </p:nvSpPr>
        <p:spPr>
          <a:xfrm>
            <a:off x="893189" y="4531072"/>
            <a:ext cx="867335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FILOSOFÍA MORAL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E44E05A-4D69-5135-5274-9636C3777F80}"/>
              </a:ext>
            </a:extLst>
          </p:cNvPr>
          <p:cNvSpPr txBox="1"/>
          <p:nvPr/>
        </p:nvSpPr>
        <p:spPr>
          <a:xfrm>
            <a:off x="2583598" y="5068553"/>
            <a:ext cx="2262469" cy="112371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Son normas básicas que orientan las decisiones morales, como el respeto a la dignidad humana, la justicia, la responsabilidad y la honestidad.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3F36B72-3121-F900-9825-18E93715B4B4}"/>
              </a:ext>
            </a:extLst>
          </p:cNvPr>
          <p:cNvSpPr txBox="1"/>
          <p:nvPr/>
        </p:nvSpPr>
        <p:spPr>
          <a:xfrm>
            <a:off x="2987564" y="4531072"/>
            <a:ext cx="1452282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PRINCIPIOS ÉTICOS FUNDAMENTALES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4DEB371-94DA-197C-AA15-327F95A03120}"/>
              </a:ext>
            </a:extLst>
          </p:cNvPr>
          <p:cNvSpPr txBox="1"/>
          <p:nvPr/>
        </p:nvSpPr>
        <p:spPr>
          <a:xfrm>
            <a:off x="5078760" y="4706453"/>
            <a:ext cx="2577712" cy="163449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deontología sostiene que las acciones son correctas o incorrectas independientemente de sus consecuencias, basándose en principios morales o normas universales que deben ser respetadas. Kant es uno de los filósofos más representativos de esta teoría.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F031237-994A-4F74-0D3C-8504670A964B}"/>
              </a:ext>
            </a:extLst>
          </p:cNvPr>
          <p:cNvSpPr txBox="1"/>
          <p:nvPr/>
        </p:nvSpPr>
        <p:spPr>
          <a:xfrm>
            <a:off x="5817975" y="4363839"/>
            <a:ext cx="1099295" cy="27241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DEONTOLOGÍA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0C5232B8-76E1-427B-6B84-06BF01005C0E}"/>
              </a:ext>
            </a:extLst>
          </p:cNvPr>
          <p:cNvSpPr txBox="1"/>
          <p:nvPr/>
        </p:nvSpPr>
        <p:spPr>
          <a:xfrm>
            <a:off x="7956127" y="4706454"/>
            <a:ext cx="2262469" cy="14642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utilitarismo propone que una acción es moralmente correcta si produce el mayor bienestar para el mayor número de personas. Se enfoca en las consecuencias de las acciones y el balance de placer y sufrimiento.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501B49E1-3F19-0C54-7D0F-E30518A1B78D}"/>
              </a:ext>
            </a:extLst>
          </p:cNvPr>
          <p:cNvSpPr txBox="1"/>
          <p:nvPr/>
        </p:nvSpPr>
        <p:spPr>
          <a:xfrm>
            <a:off x="8537715" y="4363832"/>
            <a:ext cx="1099295" cy="27241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UTILITARISMO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BD1B6E7-6C46-C7A2-2FA9-5609B0008D87}"/>
              </a:ext>
            </a:extLst>
          </p:cNvPr>
          <p:cNvSpPr txBox="1"/>
          <p:nvPr/>
        </p:nvSpPr>
        <p:spPr>
          <a:xfrm>
            <a:off x="6646526" y="6762435"/>
            <a:ext cx="2262469" cy="14642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El virtuosismo enfatiza el desarrollo del carácter y las virtudes personales como la clave para una vida ética. Según esta teoría, la ética no se basa en reglas, sino en cultivar la virtud para actuar de manera correcta.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A6D7EB-816A-5DB7-891E-9F2F7E82032B}"/>
              </a:ext>
            </a:extLst>
          </p:cNvPr>
          <p:cNvSpPr txBox="1"/>
          <p:nvPr/>
        </p:nvSpPr>
        <p:spPr>
          <a:xfrm>
            <a:off x="7289654" y="6430629"/>
            <a:ext cx="976210" cy="27241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VIRTUDISMO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56AD135-D38E-679F-BE27-1B132427269E}"/>
              </a:ext>
            </a:extLst>
          </p:cNvPr>
          <p:cNvSpPr txBox="1"/>
          <p:nvPr/>
        </p:nvSpPr>
        <p:spPr>
          <a:xfrm>
            <a:off x="10389663" y="4898295"/>
            <a:ext cx="2112713" cy="129397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Cada profesión tiene un código de ética que establece los estándares y principios que deben seguir los profesionales en su conducta y decisiones dentro de su campo.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BDC17DF-9CFD-3787-3F5E-0BB8A21AA4F6}"/>
              </a:ext>
            </a:extLst>
          </p:cNvPr>
          <p:cNvSpPr txBox="1"/>
          <p:nvPr/>
        </p:nvSpPr>
        <p:spPr>
          <a:xfrm>
            <a:off x="10935604" y="4363831"/>
            <a:ext cx="1049343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PROFESIONAL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F92473B-CB94-6828-4348-717363FA51E5}"/>
              </a:ext>
            </a:extLst>
          </p:cNvPr>
          <p:cNvSpPr txBox="1"/>
          <p:nvPr/>
        </p:nvSpPr>
        <p:spPr>
          <a:xfrm>
            <a:off x="12804303" y="4876720"/>
            <a:ext cx="2165194" cy="14642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 el campo de la biomedicina, la ética es fundamental para resolver dilemas sobre la investigación científica, los derechos de los pacientes y los avances tecnológicos en salud.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4316B466-06DB-E661-0820-EA7A55C56CA0}"/>
              </a:ext>
            </a:extLst>
          </p:cNvPr>
          <p:cNvSpPr txBox="1"/>
          <p:nvPr/>
        </p:nvSpPr>
        <p:spPr>
          <a:xfrm>
            <a:off x="13362228" y="4363832"/>
            <a:ext cx="1049344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EN LA BIOMEDICINA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EB6AF5E4-ACD2-A90C-E026-F5225D1BFCA5}"/>
              </a:ext>
            </a:extLst>
          </p:cNvPr>
          <p:cNvSpPr txBox="1"/>
          <p:nvPr/>
        </p:nvSpPr>
        <p:spPr>
          <a:xfrm>
            <a:off x="11528226" y="6940833"/>
            <a:ext cx="2262469" cy="146423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ética empresarial aborda la responsabilidad de las empresas en cuanto a su impacto social, ambiental y económico, así como la necesidad de tomar decisiones éticas en el ámbito laboral.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824F6D7-74D4-8502-F4BE-27A65CB68580}"/>
              </a:ext>
            </a:extLst>
          </p:cNvPr>
          <p:cNvSpPr txBox="1"/>
          <p:nvPr/>
        </p:nvSpPr>
        <p:spPr>
          <a:xfrm>
            <a:off x="12141606" y="6432739"/>
            <a:ext cx="1035706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ÉTICA EMPRESARIAL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9C7B5B7-9B53-49E8-21B3-BE043A2CD071}"/>
              </a:ext>
            </a:extLst>
          </p:cNvPr>
          <p:cNvSpPr txBox="1"/>
          <p:nvPr/>
        </p:nvSpPr>
        <p:spPr>
          <a:xfrm>
            <a:off x="15298705" y="5068557"/>
            <a:ext cx="2165194" cy="129397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Los avances tecnológicos, como la inteligencia artificial, los biogenéticos y la sostenibilidad, plantean nuevos desafíos éticos que requieren de un análisis y regulación constante.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979B17E-908D-6225-020F-FF42E0B7015E}"/>
              </a:ext>
            </a:extLst>
          </p:cNvPr>
          <p:cNvSpPr txBox="1"/>
          <p:nvPr/>
        </p:nvSpPr>
        <p:spPr>
          <a:xfrm>
            <a:off x="15648366" y="4560108"/>
            <a:ext cx="1468101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DILEMAS ÉTICOS CONTEMPORÁNEOS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0FA4F7B-96F4-D16D-61B3-5834B9B7EE88}"/>
              </a:ext>
            </a:extLst>
          </p:cNvPr>
          <p:cNvSpPr txBox="1"/>
          <p:nvPr/>
        </p:nvSpPr>
        <p:spPr>
          <a:xfrm>
            <a:off x="17597851" y="5068553"/>
            <a:ext cx="2165194" cy="163449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globalización implica una interconexión de culturas, economías y valores. Esto plantea interrogantes sobre cómo mantener un equilibrio entre las normas éticas universales y las particularidades culturales de cada región.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85DC6E1-98A8-13DA-0AA7-DCE2B39AC159}"/>
              </a:ext>
            </a:extLst>
          </p:cNvPr>
          <p:cNvSpPr txBox="1"/>
          <p:nvPr/>
        </p:nvSpPr>
        <p:spPr>
          <a:xfrm>
            <a:off x="18058103" y="4560108"/>
            <a:ext cx="1242382" cy="44267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10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 ÉTICA EN LA GLOBALIZACIÓN</a:t>
            </a:r>
            <a:endParaRPr lang="es-CO" sz="1000" b="1" dirty="0">
              <a:solidFill>
                <a:schemeClr val="tx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105" name="Imagen 104">
            <a:extLst>
              <a:ext uri="{FF2B5EF4-FFF2-40B4-BE49-F238E27FC236}">
                <a16:creationId xmlns:a16="http://schemas.microsoft.com/office/drawing/2014/main" id="{60916A7E-73F0-B97B-035C-CE4BF44CC7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062" y="6467113"/>
            <a:ext cx="2341704" cy="51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86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552</Words>
  <Application>Microsoft Office PowerPoint</Application>
  <PresentationFormat>Personalizado</PresentationFormat>
  <Paragraphs>30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Poppins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2025-02-23T21:04:32Z</dcterms:created>
  <dcterms:modified xsi:type="dcterms:W3CDTF">2025-02-23T21:04:41Z</dcterms:modified>
</cp:coreProperties>
</file>