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6205200" cy="9004300"/>
  <p:notesSz cx="16205200" cy="90043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43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3163CABE-6BFF-8FE4-FAFC-0315B787D59E}"/>
              </a:ext>
            </a:extLst>
          </p:cNvPr>
          <p:cNvCxnSpPr>
            <a:cxnSpLocks/>
          </p:cNvCxnSpPr>
          <p:nvPr/>
        </p:nvCxnSpPr>
        <p:spPr>
          <a:xfrm>
            <a:off x="7458242" y="481726"/>
            <a:ext cx="0" cy="3744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Conector: angular 71">
            <a:extLst>
              <a:ext uri="{FF2B5EF4-FFF2-40B4-BE49-F238E27FC236}">
                <a16:creationId xmlns:a16="http://schemas.microsoft.com/office/drawing/2014/main" id="{9C68D2AE-CEEF-A7CD-0271-7989861A1530}"/>
              </a:ext>
            </a:extLst>
          </p:cNvPr>
          <p:cNvCxnSpPr>
            <a:stCxn id="44" idx="2"/>
          </p:cNvCxnSpPr>
          <p:nvPr/>
        </p:nvCxnSpPr>
        <p:spPr>
          <a:xfrm rot="5400000">
            <a:off x="4444767" y="4748117"/>
            <a:ext cx="1223236" cy="643438"/>
          </a:xfrm>
          <a:prstGeom prst="bentConnector3">
            <a:avLst>
              <a:gd name="adj1" fmla="val 53188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Conector: angular 69">
            <a:extLst>
              <a:ext uri="{FF2B5EF4-FFF2-40B4-BE49-F238E27FC236}">
                <a16:creationId xmlns:a16="http://schemas.microsoft.com/office/drawing/2014/main" id="{CBE8DE37-714B-B345-4D83-72C8E16BD223}"/>
              </a:ext>
            </a:extLst>
          </p:cNvPr>
          <p:cNvCxnSpPr>
            <a:stCxn id="43" idx="2"/>
            <a:endCxn id="28" idx="0"/>
          </p:cNvCxnSpPr>
          <p:nvPr/>
        </p:nvCxnSpPr>
        <p:spPr>
          <a:xfrm rot="16200000" flipH="1">
            <a:off x="3649563" y="4094868"/>
            <a:ext cx="141308" cy="2028900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60FDA98F-FBC1-DD83-F2D9-2D9BB3C25BDA}"/>
              </a:ext>
            </a:extLst>
          </p:cNvPr>
          <p:cNvCxnSpPr>
            <a:cxnSpLocks/>
          </p:cNvCxnSpPr>
          <p:nvPr/>
        </p:nvCxnSpPr>
        <p:spPr>
          <a:xfrm flipV="1">
            <a:off x="8482749" y="3337674"/>
            <a:ext cx="4969569" cy="165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Conector: angular 58">
            <a:extLst>
              <a:ext uri="{FF2B5EF4-FFF2-40B4-BE49-F238E27FC236}">
                <a16:creationId xmlns:a16="http://schemas.microsoft.com/office/drawing/2014/main" id="{1D96572E-80DE-20DC-3A8E-B511D06AE759}"/>
              </a:ext>
            </a:extLst>
          </p:cNvPr>
          <p:cNvCxnSpPr>
            <a:cxnSpLocks/>
            <a:stCxn id="15" idx="3"/>
            <a:endCxn id="30" idx="1"/>
          </p:cNvCxnSpPr>
          <p:nvPr/>
        </p:nvCxnSpPr>
        <p:spPr>
          <a:xfrm>
            <a:off x="8344668" y="2858953"/>
            <a:ext cx="4237337" cy="1464494"/>
          </a:xfrm>
          <a:prstGeom prst="bentConnector3">
            <a:avLst>
              <a:gd name="adj1" fmla="val 2906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Conector: angular 55">
            <a:extLst>
              <a:ext uri="{FF2B5EF4-FFF2-40B4-BE49-F238E27FC236}">
                <a16:creationId xmlns:a16="http://schemas.microsoft.com/office/drawing/2014/main" id="{4C5A5A0A-953D-048B-2296-3D598158A26E}"/>
              </a:ext>
            </a:extLst>
          </p:cNvPr>
          <p:cNvCxnSpPr>
            <a:stCxn id="15" idx="3"/>
          </p:cNvCxnSpPr>
          <p:nvPr/>
        </p:nvCxnSpPr>
        <p:spPr>
          <a:xfrm flipV="1">
            <a:off x="8344668" y="2244171"/>
            <a:ext cx="4787132" cy="614782"/>
          </a:xfrm>
          <a:prstGeom prst="bentConnector3">
            <a:avLst>
              <a:gd name="adj1" fmla="val 2639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Conector: angular 52">
            <a:extLst>
              <a:ext uri="{FF2B5EF4-FFF2-40B4-BE49-F238E27FC236}">
                <a16:creationId xmlns:a16="http://schemas.microsoft.com/office/drawing/2014/main" id="{80F91353-0195-5B18-B00D-94B82E074963}"/>
              </a:ext>
            </a:extLst>
          </p:cNvPr>
          <p:cNvCxnSpPr>
            <a:cxnSpLocks/>
          </p:cNvCxnSpPr>
          <p:nvPr/>
        </p:nvCxnSpPr>
        <p:spPr>
          <a:xfrm rot="16200000" flipH="1">
            <a:off x="6917082" y="1826977"/>
            <a:ext cx="1433766" cy="351445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5F08F462-083A-6F69-1AFD-3426B64D7C66}"/>
              </a:ext>
            </a:extLst>
          </p:cNvPr>
          <p:cNvCxnSpPr/>
          <p:nvPr/>
        </p:nvCxnSpPr>
        <p:spPr>
          <a:xfrm>
            <a:off x="5349874" y="1433124"/>
            <a:ext cx="0" cy="24124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Conector: angular 47">
            <a:extLst>
              <a:ext uri="{FF2B5EF4-FFF2-40B4-BE49-F238E27FC236}">
                <a16:creationId xmlns:a16="http://schemas.microsoft.com/office/drawing/2014/main" id="{07B2FDCE-D3D2-DB4B-4E58-4B4FEAF11789}"/>
              </a:ext>
            </a:extLst>
          </p:cNvPr>
          <p:cNvCxnSpPr>
            <a:stCxn id="3" idx="2"/>
            <a:endCxn id="43" idx="0"/>
          </p:cNvCxnSpPr>
          <p:nvPr/>
        </p:nvCxnSpPr>
        <p:spPr>
          <a:xfrm rot="5400000">
            <a:off x="4335175" y="-336880"/>
            <a:ext cx="1495876" cy="4754691"/>
          </a:xfrm>
          <a:prstGeom prst="bentConnector3">
            <a:avLst>
              <a:gd name="adj1" fmla="val 9806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object 3"/>
          <p:cNvSpPr txBox="1"/>
          <p:nvPr/>
        </p:nvSpPr>
        <p:spPr>
          <a:xfrm>
            <a:off x="5465287" y="668953"/>
            <a:ext cx="3990341" cy="62357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5244" rIns="0" bIns="0" rtlCol="0">
            <a:spAutoFit/>
          </a:bodyPr>
          <a:lstStyle/>
          <a:p>
            <a:pPr marR="130810" algn="ctr">
              <a:lnSpc>
                <a:spcPct val="100000"/>
              </a:lnSpc>
            </a:pP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ética trata sobre la razón y depende de la filosofía y en cambio la moral es el comportamiento en el que consiste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nuestra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vida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23009" y="2063811"/>
            <a:ext cx="2527300" cy="6292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60325" rIns="0" bIns="0" rtlCol="0">
            <a:spAutoFit/>
          </a:bodyPr>
          <a:lstStyle/>
          <a:p>
            <a:pPr marR="172720" algn="ctr">
              <a:lnSpc>
                <a:spcPct val="100000"/>
              </a:lnSpc>
            </a:pP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Conjunto de principios, criterios,  normas y valores que dirigen  nuestro comportamiento.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4086859" y="2063811"/>
            <a:ext cx="2526030" cy="93926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540" rIns="0" bIns="0" rtlCol="0">
            <a:spAutoFit/>
          </a:bodyPr>
          <a:lstStyle/>
          <a:p>
            <a:pPr marR="110489" algn="ctr">
              <a:lnSpc>
                <a:spcPct val="100000"/>
              </a:lnSpc>
            </a:pP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Reflexión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teórica sobre la moral,  discuten y fundamentan de forma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reflexiva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los principios o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normas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 construyen a la moral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569470" y="1793095"/>
            <a:ext cx="2664460" cy="99530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2705" rIns="0" bIns="0" rtlCol="0">
            <a:spAutoFit/>
          </a:bodyPr>
          <a:lstStyle/>
          <a:p>
            <a:pPr marR="155575" algn="ctr">
              <a:lnSpc>
                <a:spcPct val="100000"/>
              </a:lnSpc>
            </a:pP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moral tiene una base social, son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normas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establecidas en el seno de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una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sociedad con influencia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la conducta de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cada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integrante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351001" y="2111511"/>
            <a:ext cx="1065530" cy="231268"/>
          </a:xfrm>
          <a:prstGeom prst="roundRect">
            <a:avLst/>
          </a:prstGeom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936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Mientras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endParaRPr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570863" y="2991613"/>
            <a:ext cx="2664460" cy="80873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3340" rIns="0" bIns="0" rtlCol="0">
            <a:spAutoFit/>
          </a:bodyPr>
          <a:lstStyle/>
          <a:p>
            <a:pPr marR="131445" algn="ctr">
              <a:lnSpc>
                <a:spcPct val="100000"/>
              </a:lnSpc>
            </a:pP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moral es un conjunto de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normas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 que actúan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la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conducta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desde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una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perspectiva exterior o desde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inconsciente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365440" y="3222040"/>
            <a:ext cx="1065530" cy="231268"/>
          </a:xfrm>
          <a:prstGeom prst="roundRect">
            <a:avLst/>
          </a:prstGeom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936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Mientras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endParaRPr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364047" y="4199825"/>
            <a:ext cx="1065530" cy="231269"/>
          </a:xfrm>
          <a:prstGeom prst="roundRect">
            <a:avLst/>
          </a:prstGeom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937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Mientras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endParaRPr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34236" y="5179972"/>
            <a:ext cx="1800861" cy="201474"/>
          </a:xfrm>
          <a:prstGeom prst="roundRect">
            <a:avLst/>
          </a:prstGeom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Son semejantes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endParaRPr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581331" y="4132969"/>
            <a:ext cx="2664460" cy="38095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715" rIns="0" bIns="0" rtlCol="0">
            <a:spAutoFit/>
          </a:bodyPr>
          <a:lstStyle/>
          <a:p>
            <a:pPr marR="217170" algn="ctr">
              <a:lnSpc>
                <a:spcPct val="100000"/>
              </a:lnSpc>
            </a:pP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 las normas morales destaca el  valor captado en un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entorno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2582005" y="3933624"/>
            <a:ext cx="2664460" cy="77964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7305" rIns="0" bIns="0" rtlCol="0">
            <a:spAutoFit/>
          </a:bodyPr>
          <a:lstStyle/>
          <a:p>
            <a:pPr marR="179705" algn="ctr">
              <a:lnSpc>
                <a:spcPct val="100000"/>
              </a:lnSpc>
            </a:pPr>
            <a:r>
              <a:rPr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 la norma ética se fundamenta  por el valor y no el valor impuesto  del exterior, se descubre en la  reflexión interna del </a:t>
            </a:r>
            <a:r>
              <a:rPr sz="11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sujeto</a:t>
            </a: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" name="object 20">
            <a:extLst>
              <a:ext uri="{FF2B5EF4-FFF2-40B4-BE49-F238E27FC236}">
                <a16:creationId xmlns:a16="http://schemas.microsoft.com/office/drawing/2014/main" id="{38E341FF-7FDC-591A-1D04-F3989701454C}"/>
              </a:ext>
            </a:extLst>
          </p:cNvPr>
          <p:cNvSpPr txBox="1"/>
          <p:nvPr/>
        </p:nvSpPr>
        <p:spPr>
          <a:xfrm>
            <a:off x="6339585" y="128353"/>
            <a:ext cx="2241746" cy="41855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936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2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ÉTICA Y MORAL</a:t>
            </a:r>
          </a:p>
        </p:txBody>
      </p:sp>
      <p:sp>
        <p:nvSpPr>
          <p:cNvPr id="7" name="object 20">
            <a:extLst>
              <a:ext uri="{FF2B5EF4-FFF2-40B4-BE49-F238E27FC236}">
                <a16:creationId xmlns:a16="http://schemas.microsoft.com/office/drawing/2014/main" id="{22EC8EFC-412F-6D2C-9485-1F07DE3F43E2}"/>
              </a:ext>
            </a:extLst>
          </p:cNvPr>
          <p:cNvSpPr txBox="1"/>
          <p:nvPr/>
        </p:nvSpPr>
        <p:spPr>
          <a:xfrm>
            <a:off x="2322435" y="1682750"/>
            <a:ext cx="728449" cy="2653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936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3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MORAL</a:t>
            </a:r>
          </a:p>
        </p:txBody>
      </p:sp>
      <p:sp>
        <p:nvSpPr>
          <p:cNvPr id="13" name="object 20">
            <a:extLst>
              <a:ext uri="{FF2B5EF4-FFF2-40B4-BE49-F238E27FC236}">
                <a16:creationId xmlns:a16="http://schemas.microsoft.com/office/drawing/2014/main" id="{BCB5F22C-AC7C-16FD-0AE4-908D54BB76A0}"/>
              </a:ext>
            </a:extLst>
          </p:cNvPr>
          <p:cNvSpPr txBox="1"/>
          <p:nvPr/>
        </p:nvSpPr>
        <p:spPr>
          <a:xfrm>
            <a:off x="5040288" y="1657183"/>
            <a:ext cx="619172" cy="2653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936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3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ÉTICA</a:t>
            </a:r>
          </a:p>
        </p:txBody>
      </p:sp>
      <p:sp>
        <p:nvSpPr>
          <p:cNvPr id="15" name="object 20">
            <a:extLst>
              <a:ext uri="{FF2B5EF4-FFF2-40B4-BE49-F238E27FC236}">
                <a16:creationId xmlns:a16="http://schemas.microsoft.com/office/drawing/2014/main" id="{CF1A0DA2-E037-5875-14AE-B3E179AA04F8}"/>
              </a:ext>
            </a:extLst>
          </p:cNvPr>
          <p:cNvSpPr txBox="1"/>
          <p:nvPr/>
        </p:nvSpPr>
        <p:spPr>
          <a:xfrm>
            <a:off x="7279138" y="2726293"/>
            <a:ext cx="1065530" cy="2653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936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3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DIFERENCIAS</a:t>
            </a:r>
          </a:p>
        </p:txBody>
      </p:sp>
      <p:sp>
        <p:nvSpPr>
          <p:cNvPr id="43" name="object 16">
            <a:extLst>
              <a:ext uri="{FF2B5EF4-FFF2-40B4-BE49-F238E27FC236}">
                <a16:creationId xmlns:a16="http://schemas.microsoft.com/office/drawing/2014/main" id="{4D007EF4-20D0-638E-F185-BAE1B0647407}"/>
              </a:ext>
            </a:extLst>
          </p:cNvPr>
          <p:cNvSpPr txBox="1"/>
          <p:nvPr/>
        </p:nvSpPr>
        <p:spPr>
          <a:xfrm>
            <a:off x="1442752" y="2788403"/>
            <a:ext cx="2526030" cy="225026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540" rIns="0" bIns="0" rtlCol="0">
            <a:spAutoFit/>
          </a:bodyPr>
          <a:lstStyle/>
          <a:p>
            <a:pPr marR="110489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Hecho real que se encuentra en  todas las sociedades.</a:t>
            </a:r>
          </a:p>
          <a:p>
            <a:pPr marR="110489" algn="ctr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ES"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R="110489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Conjunto de normas a saber que se transmiten de forma  generacional.</a:t>
            </a:r>
          </a:p>
          <a:p>
            <a:pPr marR="110489" algn="ctr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ES"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R="110489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Diferencias con respecto a las  normas de otra sociedad.</a:t>
            </a:r>
          </a:p>
          <a:p>
            <a:pPr marR="110489" algn="ctr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ES"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R="110489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Orienta la conducta de los  integrantes de una sociedad.</a:t>
            </a:r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id="{C5EC398F-2B0B-1E63-67E4-2BDA27833DD4}"/>
              </a:ext>
            </a:extLst>
          </p:cNvPr>
          <p:cNvSpPr txBox="1"/>
          <p:nvPr/>
        </p:nvSpPr>
        <p:spPr>
          <a:xfrm>
            <a:off x="4115089" y="3144383"/>
            <a:ext cx="2526030" cy="131383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540" rIns="0" bIns="0" rtlCol="0">
            <a:spAutoFit/>
          </a:bodyPr>
          <a:lstStyle/>
          <a:p>
            <a:pPr marR="110489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Hecho real que se da en la  mentalidad de ciertas personas.</a:t>
            </a:r>
          </a:p>
          <a:p>
            <a:pPr marR="110489" algn="ctr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ES"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R="110489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Conjunto de normas a saber,  principios y razones que un sujeto ha establecido como directriz de su conducta.</a:t>
            </a:r>
          </a:p>
        </p:txBody>
      </p:sp>
      <p:sp>
        <p:nvSpPr>
          <p:cNvPr id="45" name="object 16">
            <a:extLst>
              <a:ext uri="{FF2B5EF4-FFF2-40B4-BE49-F238E27FC236}">
                <a16:creationId xmlns:a16="http://schemas.microsoft.com/office/drawing/2014/main" id="{84DAF923-0B37-15FA-72B5-F4717098ADBA}"/>
              </a:ext>
            </a:extLst>
          </p:cNvPr>
          <p:cNvSpPr txBox="1"/>
          <p:nvPr/>
        </p:nvSpPr>
        <p:spPr>
          <a:xfrm>
            <a:off x="3471651" y="5492750"/>
            <a:ext cx="2526030" cy="37740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540" rIns="0" bIns="0" rtlCol="0">
            <a:spAutoFit/>
          </a:bodyPr>
          <a:lstStyle/>
          <a:p>
            <a:pPr marR="110489" algn="ctr">
              <a:lnSpc>
                <a:spcPct val="100000"/>
              </a:lnSpc>
            </a:pPr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Los dos conceptos tratan normas y percepciones.</a:t>
            </a:r>
          </a:p>
        </p:txBody>
      </p:sp>
      <p:sp>
        <p:nvSpPr>
          <p:cNvPr id="46" name="object 30">
            <a:extLst>
              <a:ext uri="{FF2B5EF4-FFF2-40B4-BE49-F238E27FC236}">
                <a16:creationId xmlns:a16="http://schemas.microsoft.com/office/drawing/2014/main" id="{6CD910EE-9300-ADCF-69DD-6FB9A3174497}"/>
              </a:ext>
            </a:extLst>
          </p:cNvPr>
          <p:cNvSpPr txBox="1"/>
          <p:nvPr/>
        </p:nvSpPr>
        <p:spPr>
          <a:xfrm>
            <a:off x="12533602" y="1952360"/>
            <a:ext cx="2664460" cy="59236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7305" rIns="0" bIns="0" rtlCol="0">
            <a:spAutoFit/>
          </a:bodyPr>
          <a:lstStyle/>
          <a:p>
            <a:pPr marR="179705" algn="ctr"/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ética surge del interior de una  persona como resultado de su  propia reflexión y decisiones.</a:t>
            </a:r>
          </a:p>
        </p:txBody>
      </p:sp>
      <p:sp>
        <p:nvSpPr>
          <p:cNvPr id="78" name="object 30">
            <a:extLst>
              <a:ext uri="{FF2B5EF4-FFF2-40B4-BE49-F238E27FC236}">
                <a16:creationId xmlns:a16="http://schemas.microsoft.com/office/drawing/2014/main" id="{F1E1A0CD-D80A-9864-D881-DD9455FCA06E}"/>
              </a:ext>
            </a:extLst>
          </p:cNvPr>
          <p:cNvSpPr txBox="1"/>
          <p:nvPr/>
        </p:nvSpPr>
        <p:spPr>
          <a:xfrm>
            <a:off x="12582005" y="2985304"/>
            <a:ext cx="2664460" cy="77964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7305" rIns="0" bIns="0" rtlCol="0">
            <a:spAutoFit/>
          </a:bodyPr>
          <a:lstStyle/>
          <a:p>
            <a:pPr marR="179705" algn="ctr"/>
            <a:r>
              <a:rPr lang="es-E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 la ética influye la conducta de  una persona pero desde la misma conciencia y voluntad del individuo.</a:t>
            </a:r>
          </a:p>
        </p:txBody>
      </p:sp>
      <p:pic>
        <p:nvPicPr>
          <p:cNvPr id="80" name="Imagen 79">
            <a:extLst>
              <a:ext uri="{FF2B5EF4-FFF2-40B4-BE49-F238E27FC236}">
                <a16:creationId xmlns:a16="http://schemas.microsoft.com/office/drawing/2014/main" id="{15AD9717-9AF0-01C6-9C37-6FC66E26FF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9137" y="4625228"/>
            <a:ext cx="3476491" cy="7690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284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Poppins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2022-12-01T22:26:45Z</dcterms:created>
  <dcterms:modified xsi:type="dcterms:W3CDTF">2024-09-29T19:43:44Z</dcterms:modified>
</cp:coreProperties>
</file>