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5544800" cy="10064750"/>
  <p:notesSz cx="15544800" cy="100647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22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467C9062-6A55-8F47-4F5A-9762F08E81C6}"/>
              </a:ext>
            </a:extLst>
          </p:cNvPr>
          <p:cNvCxnSpPr>
            <a:cxnSpLocks/>
          </p:cNvCxnSpPr>
          <p:nvPr/>
        </p:nvCxnSpPr>
        <p:spPr>
          <a:xfrm>
            <a:off x="8510051" y="1831975"/>
            <a:ext cx="0" cy="1066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289A85A-B0D1-624F-C8BB-85177FA8262D}"/>
              </a:ext>
            </a:extLst>
          </p:cNvPr>
          <p:cNvCxnSpPr>
            <a:cxnSpLocks/>
          </p:cNvCxnSpPr>
          <p:nvPr/>
        </p:nvCxnSpPr>
        <p:spPr>
          <a:xfrm>
            <a:off x="4876800" y="1831975"/>
            <a:ext cx="0" cy="30949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: angular 8">
            <a:extLst>
              <a:ext uri="{FF2B5EF4-FFF2-40B4-BE49-F238E27FC236}">
                <a16:creationId xmlns:a16="http://schemas.microsoft.com/office/drawing/2014/main" id="{AC0A3AA9-FF37-14C0-A17D-BD391C949A6A}"/>
              </a:ext>
            </a:extLst>
          </p:cNvPr>
          <p:cNvCxnSpPr>
            <a:stCxn id="27" idx="2"/>
            <a:endCxn id="12" idx="0"/>
          </p:cNvCxnSpPr>
          <p:nvPr/>
        </p:nvCxnSpPr>
        <p:spPr>
          <a:xfrm rot="5400000">
            <a:off x="4208677" y="-858226"/>
            <a:ext cx="996975" cy="5851399"/>
          </a:xfrm>
          <a:prstGeom prst="bentConnector3">
            <a:avLst>
              <a:gd name="adj1" fmla="val 2510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Conector: angular 3">
            <a:extLst>
              <a:ext uri="{FF2B5EF4-FFF2-40B4-BE49-F238E27FC236}">
                <a16:creationId xmlns:a16="http://schemas.microsoft.com/office/drawing/2014/main" id="{0EED00D9-EF53-1D9A-FE33-BAB917FB7871}"/>
              </a:ext>
            </a:extLst>
          </p:cNvPr>
          <p:cNvCxnSpPr>
            <a:cxnSpLocks/>
            <a:stCxn id="27" idx="2"/>
            <a:endCxn id="19" idx="0"/>
          </p:cNvCxnSpPr>
          <p:nvPr/>
        </p:nvCxnSpPr>
        <p:spPr>
          <a:xfrm rot="16200000" flipH="1">
            <a:off x="9549275" y="-347426"/>
            <a:ext cx="996975" cy="4829798"/>
          </a:xfrm>
          <a:prstGeom prst="bentConnector3">
            <a:avLst>
              <a:gd name="adj1" fmla="val 2510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object 2"/>
          <p:cNvSpPr txBox="1"/>
          <p:nvPr/>
        </p:nvSpPr>
        <p:spPr>
          <a:xfrm>
            <a:off x="719871" y="2146272"/>
            <a:ext cx="2123186" cy="2355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¿QUÉ ES UN DISCURSO?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631728" y="2146272"/>
            <a:ext cx="2656586" cy="2355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DIRECTO E INDIRECTO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643747" y="2146272"/>
            <a:ext cx="1702125" cy="2355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TIPOS DE DISCURSOS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37194" y="2565961"/>
            <a:ext cx="2288540" cy="213391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1280" rIns="0" bIns="0" rtlCol="0">
            <a:spAutoFit/>
          </a:bodyPr>
          <a:lstStyle/>
          <a:p>
            <a:pPr marR="89535" algn="ctr"/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 discurso es una forma de comunicación en la que un emisor construye un mensaje y lo  transmite a un receptor utilizando un código (que usualmente es el lenguaje) a través de un canal, que puede ser oral o escrito.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696626" y="2565961"/>
            <a:ext cx="2444114" cy="15812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5255" rIns="0" bIns="0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DIRECTO: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Oración que expresa y reproduce de manera textual las palabras de un individuo. Suele expresarse entre comillas, antecedido por guiones o dos puntos.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0679898" y="2565961"/>
            <a:ext cx="3565525" cy="606361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6350" rIns="0" bIns="0" rtlCol="0">
            <a:spAutoFit/>
          </a:bodyPr>
          <a:lstStyle/>
          <a:p>
            <a:pPr marR="401955" algn="ctr">
              <a:tabLst>
                <a:tab pos="241300" algn="l"/>
              </a:tabLst>
            </a:pPr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EL ÁREA:</a:t>
            </a:r>
          </a:p>
          <a:p>
            <a:pPr marR="401955"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endParaRPr lang="es-ES" sz="12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401955"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POLÍTICO: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 las bases y propuestas políticas de un espacio y busca convencer a la audiencia.</a:t>
            </a:r>
          </a:p>
          <a:p>
            <a:pPr marR="233045"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RELIGIOSO: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 las bases de un credo a través de los dogmas de fe que rigen una religión para generar fidelidad y captar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Seguidores.</a:t>
            </a:r>
          </a:p>
          <a:p>
            <a:pPr marR="5080"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PUBLICITARIO: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 las particularidades de un bien o servicio y tiene como objetivo convencer a la audiencia para que lo adquiera en el mercado.</a:t>
            </a:r>
          </a:p>
          <a:p>
            <a:pPr marR="69850"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EMPRESARIAL: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 las decisiones, planes o proyectos de una organización o empresa y busca motivar a los empleados, clientes y proveedores.</a:t>
            </a:r>
          </a:p>
          <a:p>
            <a:pPr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ACADÉMICO: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 novedades o propuestas dentro del ámbito de una escuela o universidad, su función es comunicar y generar comunidad entre los miembros de la organización.</a:t>
            </a:r>
          </a:p>
          <a:p>
            <a:pPr marR="29209" algn="ctr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ARTÍSTICO: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 emociones y sentimientos de carácter subjetivo, su función es trasmitir y entretener.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6587271" y="2565961"/>
            <a:ext cx="3815079" cy="290788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LA ESTRUCTURA:</a:t>
            </a:r>
          </a:p>
          <a:p>
            <a:pPr algn="ctr"/>
            <a:endParaRPr lang="es-ES" sz="1200" b="1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287655" algn="ctr">
              <a:buFont typeface="Arial" panose="020B0604020202020204" pitchFamily="34" charset="0"/>
              <a:buChar char="•"/>
              <a:tabLst>
                <a:tab pos="55499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NARRATIVO: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Refiere a hechos que se expresan en un contexto de tiempo y espacio y que pueden ser reales o imaginarios.</a:t>
            </a:r>
          </a:p>
          <a:p>
            <a:pPr algn="ctr">
              <a:buFont typeface="Arial" panose="020B0604020202020204" pitchFamily="34" charset="0"/>
              <a:buChar char="•"/>
              <a:tabLst>
                <a:tab pos="55499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DESCRIPTIVO: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Intenta mostrar las características de lo expresado sin emitir una valoración personal.</a:t>
            </a:r>
          </a:p>
          <a:p>
            <a:pPr marR="297815" algn="ctr">
              <a:buFont typeface="Arial" panose="020B0604020202020204" pitchFamily="34" charset="0"/>
              <a:buChar char="•"/>
              <a:tabLst>
                <a:tab pos="55499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EXPOSITIVO: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Informa acerca de algo de manera objetiva, clara y ordenada.</a:t>
            </a:r>
          </a:p>
          <a:p>
            <a:pPr marR="226695" algn="ctr">
              <a:buFont typeface="Arial" panose="020B0604020202020204" pitchFamily="34" charset="0"/>
              <a:buChar char="•"/>
              <a:tabLst>
                <a:tab pos="554990" algn="l"/>
              </a:tabLst>
            </a:pP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ARGUMENTATIVO: 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Intenta convencer o persuadir acerca de algo.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3609957" y="4267752"/>
            <a:ext cx="2699766" cy="209631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7625" rIns="0" bIns="0" rtlCol="0">
            <a:spAutoFit/>
          </a:bodyPr>
          <a:lstStyle/>
          <a:p>
            <a:pPr marR="93345" algn="ctr"/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 INDIRECTO:</a:t>
            </a:r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Oración que reproduce de manera indirecta las palabras de un individuo adaptando los tiempos verbales, pronombres personales y referencias temporales. Suele introducirse con el verbo decir, expresar, asegurar, entre otros, seguido de la conjunción que.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title" idx="4294967295"/>
          </p:nvPr>
        </p:nvSpPr>
        <p:spPr>
          <a:xfrm>
            <a:off x="6781800" y="1146175"/>
            <a:ext cx="1702125" cy="42281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11226474" y="2146272"/>
            <a:ext cx="2472372" cy="2355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s-CO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LAS FUNCIONES DEL DISCURSO</a:t>
            </a:r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51FDA286-3559-F531-EB93-AB21DCDA67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290" y="5658013"/>
            <a:ext cx="3831789" cy="8476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357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Poppins</vt:lpstr>
      <vt:lpstr>Office Theme</vt:lpstr>
      <vt:lpstr>DISCURSO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2023-08-28T20:39:21Z</dcterms:created>
  <dcterms:modified xsi:type="dcterms:W3CDTF">2024-09-13T07:53:43Z</dcterms:modified>
</cp:coreProperties>
</file>