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5" r:id="rId1"/>
  </p:sldMasterIdLst>
  <p:sldIdLst>
    <p:sldId id="256" r:id="rId2"/>
  </p:sldIdLst>
  <p:sldSz cx="14351000" cy="79375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25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75972141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025D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5587661"/>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1058327" rtl="0" eaLnBrk="1" latinLnBrk="0" hangingPunct="1">
        <a:lnSpc>
          <a:spcPct val="90000"/>
        </a:lnSpc>
        <a:spcBef>
          <a:spcPct val="0"/>
        </a:spcBef>
        <a:buNone/>
        <a:defRPr sz="5093" kern="1200">
          <a:solidFill>
            <a:schemeClr val="tx1"/>
          </a:solidFill>
          <a:latin typeface="+mj-lt"/>
          <a:ea typeface="+mj-ea"/>
          <a:cs typeface="+mj-cs"/>
        </a:defRPr>
      </a:lvl1pPr>
    </p:titleStyle>
    <p:bodyStyle>
      <a:lvl1pPr marL="264582" indent="-264582" algn="l" defTabSz="1058327" rtl="0" eaLnBrk="1" latinLnBrk="0" hangingPunct="1">
        <a:lnSpc>
          <a:spcPct val="90000"/>
        </a:lnSpc>
        <a:spcBef>
          <a:spcPts val="1157"/>
        </a:spcBef>
        <a:buFont typeface="Arial" panose="020B0604020202020204" pitchFamily="34" charset="0"/>
        <a:buChar char="•"/>
        <a:defRPr sz="3241" kern="1200">
          <a:solidFill>
            <a:schemeClr val="tx1"/>
          </a:solidFill>
          <a:latin typeface="+mn-lt"/>
          <a:ea typeface="+mn-ea"/>
          <a:cs typeface="+mn-cs"/>
        </a:defRPr>
      </a:lvl1pPr>
      <a:lvl2pPr marL="793745" indent="-264582" algn="l" defTabSz="1058327" rtl="0" eaLnBrk="1" latinLnBrk="0" hangingPunct="1">
        <a:lnSpc>
          <a:spcPct val="90000"/>
        </a:lnSpc>
        <a:spcBef>
          <a:spcPts val="579"/>
        </a:spcBef>
        <a:buFont typeface="Arial" panose="020B0604020202020204" pitchFamily="34" charset="0"/>
        <a:buChar char="•"/>
        <a:defRPr sz="2778" kern="1200">
          <a:solidFill>
            <a:schemeClr val="tx1"/>
          </a:solidFill>
          <a:latin typeface="+mn-lt"/>
          <a:ea typeface="+mn-ea"/>
          <a:cs typeface="+mn-cs"/>
        </a:defRPr>
      </a:lvl2pPr>
      <a:lvl3pPr marL="1322908" indent="-264582" algn="l" defTabSz="1058327" rtl="0" eaLnBrk="1" latinLnBrk="0" hangingPunct="1">
        <a:lnSpc>
          <a:spcPct val="90000"/>
        </a:lnSpc>
        <a:spcBef>
          <a:spcPts val="579"/>
        </a:spcBef>
        <a:buFont typeface="Arial" panose="020B0604020202020204" pitchFamily="34" charset="0"/>
        <a:buChar char="•"/>
        <a:defRPr sz="2315" kern="1200">
          <a:solidFill>
            <a:schemeClr val="tx1"/>
          </a:solidFill>
          <a:latin typeface="+mn-lt"/>
          <a:ea typeface="+mn-ea"/>
          <a:cs typeface="+mn-cs"/>
        </a:defRPr>
      </a:lvl3pPr>
      <a:lvl4pPr marL="1852071"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4pPr>
      <a:lvl5pPr marL="2381235"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5pPr>
      <a:lvl6pPr marL="2910398"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6pPr>
      <a:lvl7pPr marL="3439561"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7pPr>
      <a:lvl8pPr marL="3968725"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8pPr>
      <a:lvl9pPr marL="4497888" indent="-264582" algn="l" defTabSz="1058327" rtl="0" eaLnBrk="1" latinLnBrk="0" hangingPunct="1">
        <a:lnSpc>
          <a:spcPct val="90000"/>
        </a:lnSpc>
        <a:spcBef>
          <a:spcPts val="579"/>
        </a:spcBef>
        <a:buFont typeface="Arial" panose="020B0604020202020204" pitchFamily="34" charset="0"/>
        <a:buChar char="•"/>
        <a:defRPr sz="2083" kern="1200">
          <a:solidFill>
            <a:schemeClr val="tx1"/>
          </a:solidFill>
          <a:latin typeface="+mn-lt"/>
          <a:ea typeface="+mn-ea"/>
          <a:cs typeface="+mn-cs"/>
        </a:defRPr>
      </a:lvl9pPr>
    </p:bodyStyle>
    <p:otherStyle>
      <a:defPPr>
        <a:defRPr lang="en-US"/>
      </a:defPPr>
      <a:lvl1pPr marL="0" algn="l" defTabSz="1058327" rtl="0" eaLnBrk="1" latinLnBrk="0" hangingPunct="1">
        <a:defRPr sz="2083" kern="1200">
          <a:solidFill>
            <a:schemeClr val="tx1"/>
          </a:solidFill>
          <a:latin typeface="+mn-lt"/>
          <a:ea typeface="+mn-ea"/>
          <a:cs typeface="+mn-cs"/>
        </a:defRPr>
      </a:lvl1pPr>
      <a:lvl2pPr marL="529163" algn="l" defTabSz="1058327" rtl="0" eaLnBrk="1" latinLnBrk="0" hangingPunct="1">
        <a:defRPr sz="2083" kern="1200">
          <a:solidFill>
            <a:schemeClr val="tx1"/>
          </a:solidFill>
          <a:latin typeface="+mn-lt"/>
          <a:ea typeface="+mn-ea"/>
          <a:cs typeface="+mn-cs"/>
        </a:defRPr>
      </a:lvl2pPr>
      <a:lvl3pPr marL="1058327" algn="l" defTabSz="1058327" rtl="0" eaLnBrk="1" latinLnBrk="0" hangingPunct="1">
        <a:defRPr sz="2083" kern="1200">
          <a:solidFill>
            <a:schemeClr val="tx1"/>
          </a:solidFill>
          <a:latin typeface="+mn-lt"/>
          <a:ea typeface="+mn-ea"/>
          <a:cs typeface="+mn-cs"/>
        </a:defRPr>
      </a:lvl3pPr>
      <a:lvl4pPr marL="1587490" algn="l" defTabSz="1058327" rtl="0" eaLnBrk="1" latinLnBrk="0" hangingPunct="1">
        <a:defRPr sz="2083" kern="1200">
          <a:solidFill>
            <a:schemeClr val="tx1"/>
          </a:solidFill>
          <a:latin typeface="+mn-lt"/>
          <a:ea typeface="+mn-ea"/>
          <a:cs typeface="+mn-cs"/>
        </a:defRPr>
      </a:lvl4pPr>
      <a:lvl5pPr marL="2116653" algn="l" defTabSz="1058327" rtl="0" eaLnBrk="1" latinLnBrk="0" hangingPunct="1">
        <a:defRPr sz="2083" kern="1200">
          <a:solidFill>
            <a:schemeClr val="tx1"/>
          </a:solidFill>
          <a:latin typeface="+mn-lt"/>
          <a:ea typeface="+mn-ea"/>
          <a:cs typeface="+mn-cs"/>
        </a:defRPr>
      </a:lvl5pPr>
      <a:lvl6pPr marL="2645816" algn="l" defTabSz="1058327" rtl="0" eaLnBrk="1" latinLnBrk="0" hangingPunct="1">
        <a:defRPr sz="2083" kern="1200">
          <a:solidFill>
            <a:schemeClr val="tx1"/>
          </a:solidFill>
          <a:latin typeface="+mn-lt"/>
          <a:ea typeface="+mn-ea"/>
          <a:cs typeface="+mn-cs"/>
        </a:defRPr>
      </a:lvl6pPr>
      <a:lvl7pPr marL="3174980" algn="l" defTabSz="1058327" rtl="0" eaLnBrk="1" latinLnBrk="0" hangingPunct="1">
        <a:defRPr sz="2083" kern="1200">
          <a:solidFill>
            <a:schemeClr val="tx1"/>
          </a:solidFill>
          <a:latin typeface="+mn-lt"/>
          <a:ea typeface="+mn-ea"/>
          <a:cs typeface="+mn-cs"/>
        </a:defRPr>
      </a:lvl7pPr>
      <a:lvl8pPr marL="3704143" algn="l" defTabSz="1058327" rtl="0" eaLnBrk="1" latinLnBrk="0" hangingPunct="1">
        <a:defRPr sz="2083" kern="1200">
          <a:solidFill>
            <a:schemeClr val="tx1"/>
          </a:solidFill>
          <a:latin typeface="+mn-lt"/>
          <a:ea typeface="+mn-ea"/>
          <a:cs typeface="+mn-cs"/>
        </a:defRPr>
      </a:lvl8pPr>
      <a:lvl9pPr marL="4233306" algn="l" defTabSz="1058327" rtl="0" eaLnBrk="1" latinLnBrk="0" hangingPunct="1">
        <a:defRPr sz="208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Conector recto 41">
            <a:extLst>
              <a:ext uri="{FF2B5EF4-FFF2-40B4-BE49-F238E27FC236}">
                <a16:creationId xmlns:a16="http://schemas.microsoft.com/office/drawing/2014/main" id="{5D770B2A-8085-FBB7-460C-96B9C9706A69}"/>
              </a:ext>
            </a:extLst>
          </p:cNvPr>
          <p:cNvCxnSpPr>
            <a:cxnSpLocks/>
          </p:cNvCxnSpPr>
          <p:nvPr/>
        </p:nvCxnSpPr>
        <p:spPr>
          <a:xfrm>
            <a:off x="7275055" y="626642"/>
            <a:ext cx="0" cy="569934"/>
          </a:xfrm>
          <a:prstGeom prst="line">
            <a:avLst/>
          </a:prstGeom>
          <a:ln w="28575"/>
        </p:spPr>
        <p:style>
          <a:lnRef idx="2">
            <a:schemeClr val="dk1"/>
          </a:lnRef>
          <a:fillRef idx="0">
            <a:schemeClr val="dk1"/>
          </a:fillRef>
          <a:effectRef idx="1">
            <a:schemeClr val="dk1"/>
          </a:effectRef>
          <a:fontRef idx="minor">
            <a:schemeClr val="tx1"/>
          </a:fontRef>
        </p:style>
      </p:cxnSp>
      <p:cxnSp>
        <p:nvCxnSpPr>
          <p:cNvPr id="40" name="Conector recto 39">
            <a:extLst>
              <a:ext uri="{FF2B5EF4-FFF2-40B4-BE49-F238E27FC236}">
                <a16:creationId xmlns:a16="http://schemas.microsoft.com/office/drawing/2014/main" id="{4E539B1C-3D24-0964-1640-9CB31D30D22C}"/>
              </a:ext>
            </a:extLst>
          </p:cNvPr>
          <p:cNvCxnSpPr>
            <a:cxnSpLocks/>
          </p:cNvCxnSpPr>
          <p:nvPr/>
        </p:nvCxnSpPr>
        <p:spPr>
          <a:xfrm>
            <a:off x="1516751" y="4811490"/>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41" name="Conector recto 40">
            <a:extLst>
              <a:ext uri="{FF2B5EF4-FFF2-40B4-BE49-F238E27FC236}">
                <a16:creationId xmlns:a16="http://schemas.microsoft.com/office/drawing/2014/main" id="{06707A8E-F70D-9F7A-77BB-0265B44D3B39}"/>
              </a:ext>
            </a:extLst>
          </p:cNvPr>
          <p:cNvCxnSpPr>
            <a:cxnSpLocks/>
          </p:cNvCxnSpPr>
          <p:nvPr/>
        </p:nvCxnSpPr>
        <p:spPr>
          <a:xfrm>
            <a:off x="7285152" y="5197131"/>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35" name="Conector recto 34">
            <a:extLst>
              <a:ext uri="{FF2B5EF4-FFF2-40B4-BE49-F238E27FC236}">
                <a16:creationId xmlns:a16="http://schemas.microsoft.com/office/drawing/2014/main" id="{26B3694C-0579-7573-AD4C-DD928A9FC686}"/>
              </a:ext>
            </a:extLst>
          </p:cNvPr>
          <p:cNvCxnSpPr>
            <a:cxnSpLocks/>
          </p:cNvCxnSpPr>
          <p:nvPr/>
        </p:nvCxnSpPr>
        <p:spPr>
          <a:xfrm>
            <a:off x="1568619" y="2037975"/>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37" name="Conector recto 36">
            <a:extLst>
              <a:ext uri="{FF2B5EF4-FFF2-40B4-BE49-F238E27FC236}">
                <a16:creationId xmlns:a16="http://schemas.microsoft.com/office/drawing/2014/main" id="{0D12432A-5420-21FC-24C6-34958F6D2FDE}"/>
              </a:ext>
            </a:extLst>
          </p:cNvPr>
          <p:cNvCxnSpPr>
            <a:cxnSpLocks/>
          </p:cNvCxnSpPr>
          <p:nvPr/>
        </p:nvCxnSpPr>
        <p:spPr>
          <a:xfrm>
            <a:off x="4386525" y="2037975"/>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38" name="Conector recto 37">
            <a:extLst>
              <a:ext uri="{FF2B5EF4-FFF2-40B4-BE49-F238E27FC236}">
                <a16:creationId xmlns:a16="http://schemas.microsoft.com/office/drawing/2014/main" id="{F45BD78B-28C4-6553-2846-E0C461200822}"/>
              </a:ext>
            </a:extLst>
          </p:cNvPr>
          <p:cNvCxnSpPr>
            <a:cxnSpLocks/>
          </p:cNvCxnSpPr>
          <p:nvPr/>
        </p:nvCxnSpPr>
        <p:spPr>
          <a:xfrm>
            <a:off x="7275055" y="1937434"/>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39" name="Conector recto 38">
            <a:extLst>
              <a:ext uri="{FF2B5EF4-FFF2-40B4-BE49-F238E27FC236}">
                <a16:creationId xmlns:a16="http://schemas.microsoft.com/office/drawing/2014/main" id="{C52292EE-83DF-5F4E-E4ED-4F35AA4EE150}"/>
              </a:ext>
            </a:extLst>
          </p:cNvPr>
          <p:cNvCxnSpPr>
            <a:cxnSpLocks/>
          </p:cNvCxnSpPr>
          <p:nvPr/>
        </p:nvCxnSpPr>
        <p:spPr>
          <a:xfrm>
            <a:off x="10182378" y="2037975"/>
            <a:ext cx="0" cy="1139868"/>
          </a:xfrm>
          <a:prstGeom prst="line">
            <a:avLst/>
          </a:prstGeom>
          <a:ln w="28575"/>
        </p:spPr>
        <p:style>
          <a:lnRef idx="2">
            <a:schemeClr val="dk1"/>
          </a:lnRef>
          <a:fillRef idx="0">
            <a:schemeClr val="dk1"/>
          </a:fillRef>
          <a:effectRef idx="1">
            <a:schemeClr val="dk1"/>
          </a:effectRef>
          <a:fontRef idx="minor">
            <a:schemeClr val="tx1"/>
          </a:fontRef>
        </p:style>
      </p:cxnSp>
      <p:cxnSp>
        <p:nvCxnSpPr>
          <p:cNvPr id="33" name="Conector: angular 32">
            <a:extLst>
              <a:ext uri="{FF2B5EF4-FFF2-40B4-BE49-F238E27FC236}">
                <a16:creationId xmlns:a16="http://schemas.microsoft.com/office/drawing/2014/main" id="{B93F0CF9-BE34-D809-713A-410A201E0EC7}"/>
              </a:ext>
            </a:extLst>
          </p:cNvPr>
          <p:cNvCxnSpPr>
            <a:endCxn id="22" idx="3"/>
          </p:cNvCxnSpPr>
          <p:nvPr/>
        </p:nvCxnSpPr>
        <p:spPr>
          <a:xfrm rot="5400000">
            <a:off x="6741658" y="3122986"/>
            <a:ext cx="3088059" cy="918038"/>
          </a:xfrm>
          <a:prstGeom prst="bentConnector2">
            <a:avLst/>
          </a:prstGeom>
          <a:ln w="28575"/>
        </p:spPr>
        <p:style>
          <a:lnRef idx="2">
            <a:schemeClr val="dk1"/>
          </a:lnRef>
          <a:fillRef idx="0">
            <a:schemeClr val="dk1"/>
          </a:fillRef>
          <a:effectRef idx="1">
            <a:schemeClr val="dk1"/>
          </a:effectRef>
          <a:fontRef idx="minor">
            <a:schemeClr val="tx1"/>
          </a:fontRef>
        </p:style>
      </p:cxnSp>
      <p:cxnSp>
        <p:nvCxnSpPr>
          <p:cNvPr id="11" name="Conector: angular 10">
            <a:extLst>
              <a:ext uri="{FF2B5EF4-FFF2-40B4-BE49-F238E27FC236}">
                <a16:creationId xmlns:a16="http://schemas.microsoft.com/office/drawing/2014/main" id="{940A60E5-1C17-6BDF-BE10-DCA7DFE25B96}"/>
              </a:ext>
            </a:extLst>
          </p:cNvPr>
          <p:cNvCxnSpPr>
            <a:stCxn id="5" idx="2"/>
            <a:endCxn id="20" idx="1"/>
          </p:cNvCxnSpPr>
          <p:nvPr/>
        </p:nvCxnSpPr>
        <p:spPr>
          <a:xfrm rot="5400000">
            <a:off x="2572934" y="39286"/>
            <a:ext cx="2803973" cy="6600271"/>
          </a:xfrm>
          <a:prstGeom prst="bentConnector4">
            <a:avLst>
              <a:gd name="adj1" fmla="val 3265"/>
              <a:gd name="adj2" fmla="val 107817"/>
            </a:avLst>
          </a:prstGeom>
          <a:ln w="28575"/>
        </p:spPr>
        <p:style>
          <a:lnRef idx="2">
            <a:schemeClr val="dk1"/>
          </a:lnRef>
          <a:fillRef idx="0">
            <a:schemeClr val="dk1"/>
          </a:fillRef>
          <a:effectRef idx="1">
            <a:schemeClr val="dk1"/>
          </a:effectRef>
          <a:fontRef idx="minor">
            <a:schemeClr val="tx1"/>
          </a:fontRef>
        </p:style>
      </p:cxnSp>
      <p:cxnSp>
        <p:nvCxnSpPr>
          <p:cNvPr id="27" name="Conector: angular 26">
            <a:extLst>
              <a:ext uri="{FF2B5EF4-FFF2-40B4-BE49-F238E27FC236}">
                <a16:creationId xmlns:a16="http://schemas.microsoft.com/office/drawing/2014/main" id="{F79DC6DC-CA07-503D-6B16-A84296C6494E}"/>
              </a:ext>
            </a:extLst>
          </p:cNvPr>
          <p:cNvCxnSpPr>
            <a:stCxn id="5" idx="2"/>
            <a:endCxn id="23" idx="0"/>
          </p:cNvCxnSpPr>
          <p:nvPr/>
        </p:nvCxnSpPr>
        <p:spPr>
          <a:xfrm rot="16200000" flipH="1">
            <a:off x="9670761" y="-458271"/>
            <a:ext cx="836474" cy="5627886"/>
          </a:xfrm>
          <a:prstGeom prst="bentConnector3">
            <a:avLst>
              <a:gd name="adj1" fmla="val 10959"/>
            </a:avLst>
          </a:prstGeom>
          <a:ln w="28575"/>
        </p:spPr>
        <p:style>
          <a:lnRef idx="2">
            <a:schemeClr val="dk1"/>
          </a:lnRef>
          <a:fillRef idx="0">
            <a:schemeClr val="dk1"/>
          </a:fillRef>
          <a:effectRef idx="1">
            <a:schemeClr val="dk1"/>
          </a:effectRef>
          <a:fontRef idx="minor">
            <a:schemeClr val="tx1"/>
          </a:fontRef>
        </p:style>
      </p:cxnSp>
      <p:pic>
        <p:nvPicPr>
          <p:cNvPr id="3" name="Imagen 2">
            <a:extLst>
              <a:ext uri="{FF2B5EF4-FFF2-40B4-BE49-F238E27FC236}">
                <a16:creationId xmlns:a16="http://schemas.microsoft.com/office/drawing/2014/main" id="{0274C9DA-414E-9406-60B7-56446F4A59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4706" y="5496903"/>
            <a:ext cx="3417224" cy="17427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Imagen 8">
            <a:extLst>
              <a:ext uri="{FF2B5EF4-FFF2-40B4-BE49-F238E27FC236}">
                <a16:creationId xmlns:a16="http://schemas.microsoft.com/office/drawing/2014/main" id="{512B9032-BD50-3E64-3C54-4E6673552E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0199" y="5691808"/>
            <a:ext cx="2924452" cy="15499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CuadroTexto 4">
            <a:extLst>
              <a:ext uri="{FF2B5EF4-FFF2-40B4-BE49-F238E27FC236}">
                <a16:creationId xmlns:a16="http://schemas.microsoft.com/office/drawing/2014/main" id="{39ED14B8-2E84-A385-D2BE-284FC3D2B58A}"/>
              </a:ext>
            </a:extLst>
          </p:cNvPr>
          <p:cNvSpPr txBox="1"/>
          <p:nvPr/>
        </p:nvSpPr>
        <p:spPr>
          <a:xfrm>
            <a:off x="5405913" y="813723"/>
            <a:ext cx="3738283" cy="1123712"/>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CO" sz="1000" dirty="0">
                <a:solidFill>
                  <a:schemeClr val="tx1"/>
                </a:solidFill>
                <a:latin typeface="Poppins" panose="00000500000000000000" pitchFamily="2" charset="0"/>
                <a:cs typeface="Poppins" panose="00000500000000000000" pitchFamily="2" charset="0"/>
              </a:rPr>
              <a:t>Es un sentimiento complejo que implica una conexión emocional profunda hacia otra persona, objeto o incluso una idea. Es una de las experiencias más universales que los seres humanos pueden experimentar, influyendo tanto en el bienestar psicológico como físico de las personas.</a:t>
            </a:r>
          </a:p>
        </p:txBody>
      </p:sp>
      <p:sp>
        <p:nvSpPr>
          <p:cNvPr id="6" name="CuadroTexto 5">
            <a:extLst>
              <a:ext uri="{FF2B5EF4-FFF2-40B4-BE49-F238E27FC236}">
                <a16:creationId xmlns:a16="http://schemas.microsoft.com/office/drawing/2014/main" id="{0445C08A-B900-E8A2-5BDC-94BE6DA742A6}"/>
              </a:ext>
            </a:extLst>
          </p:cNvPr>
          <p:cNvSpPr txBox="1"/>
          <p:nvPr/>
        </p:nvSpPr>
        <p:spPr>
          <a:xfrm>
            <a:off x="6794334" y="297930"/>
            <a:ext cx="981636" cy="442674"/>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2000" b="1" dirty="0">
                <a:solidFill>
                  <a:schemeClr val="tx1"/>
                </a:solidFill>
                <a:latin typeface="Poppins" panose="00000500000000000000" pitchFamily="2" charset="0"/>
                <a:cs typeface="Poppins" panose="00000500000000000000" pitchFamily="2" charset="0"/>
              </a:rPr>
              <a:t>AMOR</a:t>
            </a:r>
            <a:endParaRPr lang="es-CO" sz="2000" b="1" dirty="0">
              <a:solidFill>
                <a:schemeClr val="tx1"/>
              </a:solidFill>
              <a:latin typeface="Poppins" panose="00000500000000000000" pitchFamily="2" charset="0"/>
              <a:cs typeface="Poppins" panose="00000500000000000000" pitchFamily="2" charset="0"/>
            </a:endParaRPr>
          </a:p>
        </p:txBody>
      </p:sp>
      <p:sp>
        <p:nvSpPr>
          <p:cNvPr id="7" name="CuadroTexto 6">
            <a:extLst>
              <a:ext uri="{FF2B5EF4-FFF2-40B4-BE49-F238E27FC236}">
                <a16:creationId xmlns:a16="http://schemas.microsoft.com/office/drawing/2014/main" id="{384BEEEA-18AA-63C9-E44B-6882201CE072}"/>
              </a:ext>
            </a:extLst>
          </p:cNvPr>
          <p:cNvSpPr txBox="1"/>
          <p:nvPr/>
        </p:nvSpPr>
        <p:spPr>
          <a:xfrm>
            <a:off x="346454" y="2751874"/>
            <a:ext cx="2491073" cy="1634490"/>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El amor se caracteriza por sentimientos de afecto, empatía, confianza y respeto. Implica cuidar y desear el bienestar del otro, y muchas veces se acompaña de sacrificio y compromiso. El amor genuino fomenta la comunicación, la comprensión y el apoyo mutuo.</a:t>
            </a:r>
            <a:endParaRPr lang="es-CO" sz="1000" dirty="0">
              <a:solidFill>
                <a:schemeClr val="tx1"/>
              </a:solidFill>
              <a:latin typeface="Poppins" panose="00000500000000000000" pitchFamily="2" charset="0"/>
              <a:cs typeface="Poppins" panose="00000500000000000000" pitchFamily="2" charset="0"/>
            </a:endParaRPr>
          </a:p>
        </p:txBody>
      </p:sp>
      <p:sp>
        <p:nvSpPr>
          <p:cNvPr id="8" name="CuadroTexto 7">
            <a:extLst>
              <a:ext uri="{FF2B5EF4-FFF2-40B4-BE49-F238E27FC236}">
                <a16:creationId xmlns:a16="http://schemas.microsoft.com/office/drawing/2014/main" id="{6A6661A0-D792-9044-C973-96FEF8EFE248}"/>
              </a:ext>
            </a:extLst>
          </p:cNvPr>
          <p:cNvSpPr txBox="1"/>
          <p:nvPr/>
        </p:nvSpPr>
        <p:spPr>
          <a:xfrm>
            <a:off x="777318" y="2152185"/>
            <a:ext cx="1629336"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CO" sz="1200" b="1" dirty="0">
                <a:solidFill>
                  <a:schemeClr val="tx1"/>
                </a:solidFill>
                <a:latin typeface="Poppins" panose="00000500000000000000" pitchFamily="2" charset="0"/>
                <a:cs typeface="Poppins" panose="00000500000000000000" pitchFamily="2" charset="0"/>
              </a:rPr>
              <a:t>CARACTERÍSTICAS DEL AMOR</a:t>
            </a:r>
          </a:p>
        </p:txBody>
      </p:sp>
      <p:sp>
        <p:nvSpPr>
          <p:cNvPr id="13" name="CuadroTexto 12">
            <a:extLst>
              <a:ext uri="{FF2B5EF4-FFF2-40B4-BE49-F238E27FC236}">
                <a16:creationId xmlns:a16="http://schemas.microsoft.com/office/drawing/2014/main" id="{77A110A3-6DAA-4985-708E-A9ACF5930E2B}"/>
              </a:ext>
            </a:extLst>
          </p:cNvPr>
          <p:cNvSpPr txBox="1"/>
          <p:nvPr/>
        </p:nvSpPr>
        <p:spPr>
          <a:xfrm>
            <a:off x="3014015" y="2751874"/>
            <a:ext cx="2776820" cy="2801600"/>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b="1" dirty="0">
                <a:solidFill>
                  <a:schemeClr val="tx1"/>
                </a:solidFill>
                <a:latin typeface="Poppins" panose="00000500000000000000" pitchFamily="2" charset="0"/>
                <a:cs typeface="Poppins" panose="00000500000000000000" pitchFamily="2" charset="0"/>
              </a:rPr>
              <a:t>EXISTEN DIVERSAS FORMAS DE AMOR QUE VARÍAN SEGÚN LA RELACIÓN Y EL CONTEXTO. ALGUNOS DE LOS MÁS COMUNES SON:</a:t>
            </a:r>
          </a:p>
          <a:p>
            <a:pPr algn="ctr"/>
            <a:endParaRPr lang="es-ES" sz="1000" dirty="0">
              <a:solidFill>
                <a:schemeClr val="tx1"/>
              </a:solidFill>
              <a:latin typeface="Poppins" panose="00000500000000000000" pitchFamily="2" charset="0"/>
              <a:cs typeface="Poppins" panose="00000500000000000000" pitchFamily="2" charset="0"/>
            </a:endParaRPr>
          </a:p>
          <a:p>
            <a:pPr algn="ctr">
              <a:buFont typeface="Arial" panose="020B0604020202020204" pitchFamily="34" charset="0"/>
              <a:buChar char="•"/>
            </a:pPr>
            <a:r>
              <a:rPr lang="es-ES" sz="1000" b="1" dirty="0">
                <a:solidFill>
                  <a:schemeClr val="tx1"/>
                </a:solidFill>
                <a:latin typeface="Poppins" panose="00000500000000000000" pitchFamily="2" charset="0"/>
                <a:cs typeface="Poppins" panose="00000500000000000000" pitchFamily="2" charset="0"/>
              </a:rPr>
              <a:t>AMOR ROMÁNTICO: </a:t>
            </a:r>
            <a:r>
              <a:rPr lang="es-ES" sz="1000" dirty="0">
                <a:solidFill>
                  <a:schemeClr val="tx1"/>
                </a:solidFill>
                <a:latin typeface="Poppins" panose="00000500000000000000" pitchFamily="2" charset="0"/>
                <a:cs typeface="Poppins" panose="00000500000000000000" pitchFamily="2" charset="0"/>
              </a:rPr>
              <a:t>La atracción emocional y física entre dos personas.</a:t>
            </a:r>
          </a:p>
          <a:p>
            <a:pPr algn="ctr">
              <a:buFont typeface="Arial" panose="020B0604020202020204" pitchFamily="34" charset="0"/>
              <a:buChar char="•"/>
            </a:pPr>
            <a:r>
              <a:rPr lang="es-ES" sz="1000" b="1" dirty="0">
                <a:solidFill>
                  <a:schemeClr val="tx1"/>
                </a:solidFill>
                <a:latin typeface="Poppins" panose="00000500000000000000" pitchFamily="2" charset="0"/>
                <a:cs typeface="Poppins" panose="00000500000000000000" pitchFamily="2" charset="0"/>
              </a:rPr>
              <a:t>AMOR FAMILIAR: </a:t>
            </a:r>
            <a:r>
              <a:rPr lang="es-ES" sz="1000" dirty="0">
                <a:solidFill>
                  <a:schemeClr val="tx1"/>
                </a:solidFill>
                <a:latin typeface="Poppins" panose="00000500000000000000" pitchFamily="2" charset="0"/>
                <a:cs typeface="Poppins" panose="00000500000000000000" pitchFamily="2" charset="0"/>
              </a:rPr>
              <a:t>El afecto entre miembros de la familia, como padres e hijos.</a:t>
            </a:r>
          </a:p>
          <a:p>
            <a:pPr algn="ctr">
              <a:buFont typeface="Arial" panose="020B0604020202020204" pitchFamily="34" charset="0"/>
              <a:buChar char="•"/>
            </a:pPr>
            <a:r>
              <a:rPr lang="es-ES" sz="1000" b="1" dirty="0">
                <a:solidFill>
                  <a:schemeClr val="tx1"/>
                </a:solidFill>
                <a:latin typeface="Poppins" panose="00000500000000000000" pitchFamily="2" charset="0"/>
                <a:cs typeface="Poppins" panose="00000500000000000000" pitchFamily="2" charset="0"/>
              </a:rPr>
              <a:t>AMISTAD: </a:t>
            </a:r>
            <a:r>
              <a:rPr lang="es-ES" sz="1000" dirty="0">
                <a:solidFill>
                  <a:schemeClr val="tx1"/>
                </a:solidFill>
                <a:latin typeface="Poppins" panose="00000500000000000000" pitchFamily="2" charset="0"/>
                <a:cs typeface="Poppins" panose="00000500000000000000" pitchFamily="2" charset="0"/>
              </a:rPr>
              <a:t>Una relación de afecto mutuo y apoyo entre amigos.</a:t>
            </a:r>
          </a:p>
          <a:p>
            <a:pPr algn="ctr">
              <a:buFont typeface="Arial" panose="020B0604020202020204" pitchFamily="34" charset="0"/>
              <a:buChar char="•"/>
            </a:pPr>
            <a:r>
              <a:rPr lang="es-ES" sz="1000" b="1" dirty="0">
                <a:solidFill>
                  <a:schemeClr val="tx1"/>
                </a:solidFill>
                <a:latin typeface="Poppins" panose="00000500000000000000" pitchFamily="2" charset="0"/>
                <a:cs typeface="Poppins" panose="00000500000000000000" pitchFamily="2" charset="0"/>
              </a:rPr>
              <a:t>AMOR PROPIO: </a:t>
            </a:r>
            <a:r>
              <a:rPr lang="es-ES" sz="1000" dirty="0">
                <a:solidFill>
                  <a:schemeClr val="tx1"/>
                </a:solidFill>
                <a:latin typeface="Poppins" panose="00000500000000000000" pitchFamily="2" charset="0"/>
                <a:cs typeface="Poppins" panose="00000500000000000000" pitchFamily="2" charset="0"/>
              </a:rPr>
              <a:t>El aprecio y respeto hacia uno mismo, fundamental para el bienestar emocional.</a:t>
            </a:r>
          </a:p>
        </p:txBody>
      </p:sp>
      <p:sp>
        <p:nvSpPr>
          <p:cNvPr id="14" name="CuadroTexto 13">
            <a:extLst>
              <a:ext uri="{FF2B5EF4-FFF2-40B4-BE49-F238E27FC236}">
                <a16:creationId xmlns:a16="http://schemas.microsoft.com/office/drawing/2014/main" id="{CECB3F41-1E9C-E04E-5C56-2736F17871BB}"/>
              </a:ext>
            </a:extLst>
          </p:cNvPr>
          <p:cNvSpPr txBox="1"/>
          <p:nvPr/>
        </p:nvSpPr>
        <p:spPr>
          <a:xfrm>
            <a:off x="3957551" y="2152185"/>
            <a:ext cx="889748"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CO" sz="1200" b="1" dirty="0">
                <a:solidFill>
                  <a:schemeClr val="tx1"/>
                </a:solidFill>
                <a:latin typeface="Poppins" panose="00000500000000000000" pitchFamily="2" charset="0"/>
                <a:cs typeface="Poppins" panose="00000500000000000000" pitchFamily="2" charset="0"/>
              </a:rPr>
              <a:t>TIPOS DE AMOR</a:t>
            </a:r>
          </a:p>
        </p:txBody>
      </p:sp>
      <p:sp>
        <p:nvSpPr>
          <p:cNvPr id="15" name="CuadroTexto 14">
            <a:extLst>
              <a:ext uri="{FF2B5EF4-FFF2-40B4-BE49-F238E27FC236}">
                <a16:creationId xmlns:a16="http://schemas.microsoft.com/office/drawing/2014/main" id="{71DEAC09-3B61-904F-B2E1-8F56B3A40B99}"/>
              </a:ext>
            </a:extLst>
          </p:cNvPr>
          <p:cNvSpPr txBox="1"/>
          <p:nvPr/>
        </p:nvSpPr>
        <p:spPr>
          <a:xfrm>
            <a:off x="5967333" y="2751879"/>
            <a:ext cx="2615455" cy="1975009"/>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En las relaciones de pareja, el amor es clave para la construcción de una vida en común. La confianza, la honestidad y la capacidad de resolución de conflictos son esenciales para que una relación amorosa perdure. A medida que la relación evoluciona, el amor puede transformarse y profundizarse.</a:t>
            </a:r>
          </a:p>
        </p:txBody>
      </p:sp>
      <p:sp>
        <p:nvSpPr>
          <p:cNvPr id="16" name="CuadroTexto 15">
            <a:extLst>
              <a:ext uri="{FF2B5EF4-FFF2-40B4-BE49-F238E27FC236}">
                <a16:creationId xmlns:a16="http://schemas.microsoft.com/office/drawing/2014/main" id="{2D46E452-C8F2-4976-5D50-D86E4F7117A1}"/>
              </a:ext>
            </a:extLst>
          </p:cNvPr>
          <p:cNvSpPr txBox="1"/>
          <p:nvPr/>
        </p:nvSpPr>
        <p:spPr>
          <a:xfrm>
            <a:off x="6576370" y="2152185"/>
            <a:ext cx="1397370"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200" b="1" dirty="0">
                <a:solidFill>
                  <a:schemeClr val="tx1"/>
                </a:solidFill>
                <a:latin typeface="Poppins" panose="00000500000000000000" pitchFamily="2" charset="0"/>
                <a:cs typeface="Poppins" panose="00000500000000000000" pitchFamily="2" charset="0"/>
              </a:rPr>
              <a:t>EL AMOR EN LAS RELACIONES</a:t>
            </a:r>
            <a:endParaRPr lang="es-CO" sz="1200" b="1" dirty="0">
              <a:solidFill>
                <a:schemeClr val="tx1"/>
              </a:solidFill>
              <a:latin typeface="Poppins" panose="00000500000000000000" pitchFamily="2" charset="0"/>
              <a:cs typeface="Poppins" panose="00000500000000000000" pitchFamily="2" charset="0"/>
            </a:endParaRPr>
          </a:p>
        </p:txBody>
      </p:sp>
      <p:sp>
        <p:nvSpPr>
          <p:cNvPr id="17" name="CuadroTexto 16">
            <a:extLst>
              <a:ext uri="{FF2B5EF4-FFF2-40B4-BE49-F238E27FC236}">
                <a16:creationId xmlns:a16="http://schemas.microsoft.com/office/drawing/2014/main" id="{7CF9A636-6787-76DA-22F1-D909BDC84A99}"/>
              </a:ext>
            </a:extLst>
          </p:cNvPr>
          <p:cNvSpPr txBox="1"/>
          <p:nvPr/>
        </p:nvSpPr>
        <p:spPr>
          <a:xfrm>
            <a:off x="8942215" y="2751874"/>
            <a:ext cx="2491072" cy="231552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El amor tiene un impacto significativo en la salud mental y emocional. Las personas que experimentan relaciones amorosas saludables suelen tener una mayor autoestima, una mejor gestión del estrés y una sensación general de felicidad. Por otro lado, el amor no correspondido o las relaciones tóxicas pueden afectar negativamente la salud mental.</a:t>
            </a:r>
          </a:p>
        </p:txBody>
      </p:sp>
      <p:sp>
        <p:nvSpPr>
          <p:cNvPr id="18" name="CuadroTexto 17">
            <a:extLst>
              <a:ext uri="{FF2B5EF4-FFF2-40B4-BE49-F238E27FC236}">
                <a16:creationId xmlns:a16="http://schemas.microsoft.com/office/drawing/2014/main" id="{A7F915E0-663A-EE8A-37AD-12DE4CF1C337}"/>
              </a:ext>
            </a:extLst>
          </p:cNvPr>
          <p:cNvSpPr txBox="1"/>
          <p:nvPr/>
        </p:nvSpPr>
        <p:spPr>
          <a:xfrm>
            <a:off x="9522128" y="2152185"/>
            <a:ext cx="1331255"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200" b="1" dirty="0">
                <a:solidFill>
                  <a:schemeClr val="tx1"/>
                </a:solidFill>
                <a:latin typeface="Poppins" panose="00000500000000000000" pitchFamily="2" charset="0"/>
                <a:cs typeface="Poppins" panose="00000500000000000000" pitchFamily="2" charset="0"/>
              </a:rPr>
              <a:t>EL AMOR Y LA SALUD MENTAL</a:t>
            </a:r>
            <a:endParaRPr lang="es-CO" sz="1200" b="1" dirty="0">
              <a:solidFill>
                <a:schemeClr val="tx1"/>
              </a:solidFill>
              <a:latin typeface="Poppins" panose="00000500000000000000" pitchFamily="2" charset="0"/>
              <a:cs typeface="Poppins" panose="00000500000000000000" pitchFamily="2" charset="0"/>
            </a:endParaRPr>
          </a:p>
        </p:txBody>
      </p:sp>
      <p:sp>
        <p:nvSpPr>
          <p:cNvPr id="19" name="CuadroTexto 18">
            <a:extLst>
              <a:ext uri="{FF2B5EF4-FFF2-40B4-BE49-F238E27FC236}">
                <a16:creationId xmlns:a16="http://schemas.microsoft.com/office/drawing/2014/main" id="{265134B7-A771-CEFB-8F9F-BF01D0710276}"/>
              </a:ext>
            </a:extLst>
          </p:cNvPr>
          <p:cNvSpPr txBox="1"/>
          <p:nvPr/>
        </p:nvSpPr>
        <p:spPr>
          <a:xfrm>
            <a:off x="204138" y="5077314"/>
            <a:ext cx="2615455" cy="1804749"/>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Con el paso del tiempo, el amor puede transformarse. En las relaciones de pareja, por ejemplo, el amor puede evolucionar desde una atracción inicial hacia un compañerismo profundo. En el amor familiar o en las amistades, el paso del tiempo fortalece los lazos a través de experiencias compartidas y el apoyo mutuo.</a:t>
            </a:r>
          </a:p>
        </p:txBody>
      </p:sp>
      <p:sp>
        <p:nvSpPr>
          <p:cNvPr id="20" name="CuadroTexto 19">
            <a:extLst>
              <a:ext uri="{FF2B5EF4-FFF2-40B4-BE49-F238E27FC236}">
                <a16:creationId xmlns:a16="http://schemas.microsoft.com/office/drawing/2014/main" id="{2DC20FC5-42A7-E8A7-CDFE-9DF9C1A77D56}"/>
              </a:ext>
            </a:extLst>
          </p:cNvPr>
          <p:cNvSpPr txBox="1"/>
          <p:nvPr/>
        </p:nvSpPr>
        <p:spPr>
          <a:xfrm>
            <a:off x="674784" y="4486019"/>
            <a:ext cx="1674165"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200" b="1" dirty="0">
                <a:solidFill>
                  <a:schemeClr val="tx1"/>
                </a:solidFill>
                <a:latin typeface="Poppins" panose="00000500000000000000" pitchFamily="2" charset="0"/>
                <a:cs typeface="Poppins" panose="00000500000000000000" pitchFamily="2" charset="0"/>
              </a:rPr>
              <a:t>EL AMOR A LO LARGO DEL TIEMPO</a:t>
            </a:r>
            <a:endParaRPr lang="es-CO" sz="1200" b="1" dirty="0">
              <a:solidFill>
                <a:schemeClr val="tx1"/>
              </a:solidFill>
              <a:latin typeface="Poppins" panose="00000500000000000000" pitchFamily="2" charset="0"/>
              <a:cs typeface="Poppins" panose="00000500000000000000" pitchFamily="2" charset="0"/>
            </a:endParaRPr>
          </a:p>
        </p:txBody>
      </p:sp>
      <p:sp>
        <p:nvSpPr>
          <p:cNvPr id="21" name="CuadroTexto 20">
            <a:extLst>
              <a:ext uri="{FF2B5EF4-FFF2-40B4-BE49-F238E27FC236}">
                <a16:creationId xmlns:a16="http://schemas.microsoft.com/office/drawing/2014/main" id="{888CD0C2-D5E8-CE5C-4463-60CB174DD88A}"/>
              </a:ext>
            </a:extLst>
          </p:cNvPr>
          <p:cNvSpPr txBox="1"/>
          <p:nvPr/>
        </p:nvSpPr>
        <p:spPr>
          <a:xfrm>
            <a:off x="5985267" y="5496907"/>
            <a:ext cx="2615455" cy="1804749"/>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El amor no está exento de dificultades. Las expectativas no siempre se cumplen, y las relaciones pueden verse afectadas por malentendidos, inseguridades o cambios en las circunstancias. Sin embargo, enfrentar estos desafíos juntos puede fortalecer el vínculo y permitir que el amor madure.</a:t>
            </a:r>
          </a:p>
        </p:txBody>
      </p:sp>
      <p:sp>
        <p:nvSpPr>
          <p:cNvPr id="22" name="CuadroTexto 21">
            <a:extLst>
              <a:ext uri="{FF2B5EF4-FFF2-40B4-BE49-F238E27FC236}">
                <a16:creationId xmlns:a16="http://schemas.microsoft.com/office/drawing/2014/main" id="{AF024666-8173-11B4-5D96-D74CC1F70812}"/>
              </a:ext>
            </a:extLst>
          </p:cNvPr>
          <p:cNvSpPr txBox="1"/>
          <p:nvPr/>
        </p:nvSpPr>
        <p:spPr>
          <a:xfrm>
            <a:off x="6759310" y="4870646"/>
            <a:ext cx="1067358"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CO" sz="1200" b="1" dirty="0">
                <a:solidFill>
                  <a:schemeClr val="tx1"/>
                </a:solidFill>
                <a:latin typeface="Poppins" panose="00000500000000000000" pitchFamily="2" charset="0"/>
                <a:cs typeface="Poppins" panose="00000500000000000000" pitchFamily="2" charset="0"/>
              </a:rPr>
              <a:t>DESAFÍOS DEL AMOR</a:t>
            </a:r>
          </a:p>
        </p:txBody>
      </p:sp>
      <p:sp>
        <p:nvSpPr>
          <p:cNvPr id="23" name="CuadroTexto 22">
            <a:extLst>
              <a:ext uri="{FF2B5EF4-FFF2-40B4-BE49-F238E27FC236}">
                <a16:creationId xmlns:a16="http://schemas.microsoft.com/office/drawing/2014/main" id="{F113614A-2FBC-CBE2-49DC-241F35C56739}"/>
              </a:ext>
            </a:extLst>
          </p:cNvPr>
          <p:cNvSpPr txBox="1"/>
          <p:nvPr/>
        </p:nvSpPr>
        <p:spPr>
          <a:xfrm>
            <a:off x="11595213" y="2773909"/>
            <a:ext cx="2615455" cy="1634490"/>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000" dirty="0">
                <a:solidFill>
                  <a:schemeClr val="tx1"/>
                </a:solidFill>
                <a:latin typeface="Poppins" panose="00000500000000000000" pitchFamily="2" charset="0"/>
                <a:cs typeface="Poppins" panose="00000500000000000000" pitchFamily="2" charset="0"/>
              </a:rPr>
              <a:t>El amor es percibido de diferentes maneras según la cultura y la sociedad. Las expectativas sobre el amor romántico, las normas familiares y las prácticas amorosas varían de un lugar a otro, lo que demuestra la diversidad de formas en que las personas viven este sentimiento.</a:t>
            </a:r>
          </a:p>
        </p:txBody>
      </p:sp>
      <p:sp>
        <p:nvSpPr>
          <p:cNvPr id="24" name="CuadroTexto 23">
            <a:extLst>
              <a:ext uri="{FF2B5EF4-FFF2-40B4-BE49-F238E27FC236}">
                <a16:creationId xmlns:a16="http://schemas.microsoft.com/office/drawing/2014/main" id="{C673E136-49C4-C50A-FEAB-AFAEECFE5E1E}"/>
              </a:ext>
            </a:extLst>
          </p:cNvPr>
          <p:cNvSpPr txBox="1"/>
          <p:nvPr/>
        </p:nvSpPr>
        <p:spPr>
          <a:xfrm>
            <a:off x="12324577" y="2152185"/>
            <a:ext cx="1156716" cy="510778"/>
          </a:xfrm>
          <a:prstGeom prst="round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pPr algn="ctr"/>
            <a:r>
              <a:rPr lang="es-ES" sz="1200" b="1" dirty="0">
                <a:solidFill>
                  <a:schemeClr val="tx1"/>
                </a:solidFill>
                <a:latin typeface="Poppins" panose="00000500000000000000" pitchFamily="2" charset="0"/>
                <a:cs typeface="Poppins" panose="00000500000000000000" pitchFamily="2" charset="0"/>
              </a:rPr>
              <a:t>EL AMOR Y LA CULTURA</a:t>
            </a:r>
            <a:endParaRPr lang="es-CO" sz="1200" b="1" dirty="0">
              <a:solidFill>
                <a:schemeClr val="tx1"/>
              </a:solidFill>
              <a:latin typeface="Poppins" panose="00000500000000000000" pitchFamily="2" charset="0"/>
              <a:cs typeface="Poppins" panose="00000500000000000000" pitchFamily="2" charset="0"/>
            </a:endParaRPr>
          </a:p>
        </p:txBody>
      </p:sp>
      <p:pic>
        <p:nvPicPr>
          <p:cNvPr id="45" name="Imagen 44">
            <a:extLst>
              <a:ext uri="{FF2B5EF4-FFF2-40B4-BE49-F238E27FC236}">
                <a16:creationId xmlns:a16="http://schemas.microsoft.com/office/drawing/2014/main" id="{222EA6F3-DD15-1232-B277-BBDE1646F1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01520" y="4547224"/>
            <a:ext cx="2065458" cy="456904"/>
          </a:xfrm>
          <a:prstGeom prst="rect">
            <a:avLst/>
          </a:prstGeom>
        </p:spPr>
      </p:pic>
    </p:spTree>
    <p:extLst>
      <p:ext uri="{BB962C8B-B14F-4D97-AF65-F5344CB8AC3E}">
        <p14:creationId xmlns:p14="http://schemas.microsoft.com/office/powerpoint/2010/main" val="159336188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474</Words>
  <Application>Microsoft Office PowerPoint</Application>
  <PresentationFormat>Personalizado</PresentationFormat>
  <Paragraphs>21</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Poppins</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2025-01-30T21:55:32Z</dcterms:created>
  <dcterms:modified xsi:type="dcterms:W3CDTF">2025-01-30T21:57:39Z</dcterms:modified>
</cp:coreProperties>
</file>