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25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2733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025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5678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C585BB2C-56A6-E862-FCCA-641C6670093C}"/>
              </a:ext>
            </a:extLst>
          </p:cNvPr>
          <p:cNvCxnSpPr>
            <a:cxnSpLocks/>
          </p:cNvCxnSpPr>
          <p:nvPr/>
        </p:nvCxnSpPr>
        <p:spPr>
          <a:xfrm>
            <a:off x="5704917" y="1211755"/>
            <a:ext cx="16471" cy="52140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992B0828-2EA1-6427-9936-5FDD028D7924}"/>
              </a:ext>
            </a:extLst>
          </p:cNvPr>
          <p:cNvCxnSpPr/>
          <p:nvPr/>
        </p:nvCxnSpPr>
        <p:spPr>
          <a:xfrm>
            <a:off x="3371815" y="1211755"/>
            <a:ext cx="0" cy="44344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Conector: angular 14">
            <a:extLst>
              <a:ext uri="{FF2B5EF4-FFF2-40B4-BE49-F238E27FC236}">
                <a16:creationId xmlns:a16="http://schemas.microsoft.com/office/drawing/2014/main" id="{E8FBDFC2-6864-B64E-D5B9-02C57C3890A5}"/>
              </a:ext>
            </a:extLst>
          </p:cNvPr>
          <p:cNvCxnSpPr>
            <a:stCxn id="87" idx="2"/>
            <a:endCxn id="36" idx="0"/>
          </p:cNvCxnSpPr>
          <p:nvPr/>
        </p:nvCxnSpPr>
        <p:spPr>
          <a:xfrm rot="16200000" flipH="1">
            <a:off x="4970432" y="762813"/>
            <a:ext cx="2796092" cy="3453673"/>
          </a:xfrm>
          <a:prstGeom prst="bentConnector3">
            <a:avLst>
              <a:gd name="adj1" fmla="val 351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Conector: angular 11">
            <a:extLst>
              <a:ext uri="{FF2B5EF4-FFF2-40B4-BE49-F238E27FC236}">
                <a16:creationId xmlns:a16="http://schemas.microsoft.com/office/drawing/2014/main" id="{07EDF4E8-6A75-8BAA-738C-637D0C657201}"/>
              </a:ext>
            </a:extLst>
          </p:cNvPr>
          <p:cNvCxnSpPr>
            <a:stCxn id="87" idx="2"/>
            <a:endCxn id="162" idx="0"/>
          </p:cNvCxnSpPr>
          <p:nvPr/>
        </p:nvCxnSpPr>
        <p:spPr>
          <a:xfrm rot="5400000">
            <a:off x="848904" y="1418960"/>
            <a:ext cx="4120095" cy="3465383"/>
          </a:xfrm>
          <a:prstGeom prst="bentConnector3">
            <a:avLst>
              <a:gd name="adj1" fmla="val 2349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FCB83C74-4FAE-D34C-FB6C-8F9B11DA08D3}"/>
              </a:ext>
            </a:extLst>
          </p:cNvPr>
          <p:cNvCxnSpPr/>
          <p:nvPr/>
        </p:nvCxnSpPr>
        <p:spPr>
          <a:xfrm>
            <a:off x="4773519" y="330844"/>
            <a:ext cx="0" cy="5760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3 Rectángulo redondeado"/>
          <p:cNvSpPr/>
          <p:nvPr/>
        </p:nvSpPr>
        <p:spPr>
          <a:xfrm>
            <a:off x="3483308" y="133872"/>
            <a:ext cx="2557196" cy="354435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2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COMUNICACIÓN 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445299" y="1271852"/>
            <a:ext cx="1460666" cy="380387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2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MODELOS DE COMUNICACIÓN </a:t>
            </a:r>
          </a:p>
        </p:txBody>
      </p:sp>
      <p:sp>
        <p:nvSpPr>
          <p:cNvPr id="6" name="5 Rectángulo redondeado"/>
          <p:cNvSpPr/>
          <p:nvPr/>
        </p:nvSpPr>
        <p:spPr>
          <a:xfrm>
            <a:off x="2687173" y="1302610"/>
            <a:ext cx="1460666" cy="380388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2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COMUNICACIÓN LINGÜÍSTICA 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4641642" y="1324094"/>
            <a:ext cx="2160240" cy="334279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2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COMUNICACIÓN HUMANA 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7233930" y="1244369"/>
            <a:ext cx="1530017" cy="397865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2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ELEMENTOS DE LA COMUNICACIÓN 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7789455" y="1747539"/>
            <a:ext cx="539127" cy="278092"/>
          </a:xfrm>
          <a:prstGeom prst="roundRect">
            <a:avLst/>
          </a:prstGeo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Son</a:t>
            </a:r>
          </a:p>
        </p:txBody>
      </p:sp>
      <p:sp>
        <p:nvSpPr>
          <p:cNvPr id="32" name="31 Rectángulo redondeado"/>
          <p:cNvSpPr/>
          <p:nvPr/>
        </p:nvSpPr>
        <p:spPr>
          <a:xfrm>
            <a:off x="7159312" y="2118799"/>
            <a:ext cx="1799412" cy="334279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EMISOR</a:t>
            </a:r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: Es el que envía el mensaje .</a:t>
            </a:r>
          </a:p>
        </p:txBody>
      </p:sp>
      <p:sp>
        <p:nvSpPr>
          <p:cNvPr id="33" name="32 Rectángulo redondeado"/>
          <p:cNvSpPr/>
          <p:nvPr/>
        </p:nvSpPr>
        <p:spPr>
          <a:xfrm>
            <a:off x="7324828" y="2558654"/>
            <a:ext cx="1540385" cy="334279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RECEPTOR: </a:t>
            </a:r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Es el que recibe el mensaje .</a:t>
            </a:r>
          </a:p>
        </p:txBody>
      </p:sp>
      <p:sp>
        <p:nvSpPr>
          <p:cNvPr id="34" name="33 Rectángulo redondeado"/>
          <p:cNvSpPr/>
          <p:nvPr/>
        </p:nvSpPr>
        <p:spPr>
          <a:xfrm>
            <a:off x="7070756" y="3005304"/>
            <a:ext cx="1976523" cy="334279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CANAL: </a:t>
            </a:r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Es el medio por donde se envía el mensaje. </a:t>
            </a:r>
          </a:p>
        </p:txBody>
      </p:sp>
      <p:sp>
        <p:nvSpPr>
          <p:cNvPr id="35" name="34 Rectángulo redondeado"/>
          <p:cNvSpPr/>
          <p:nvPr/>
        </p:nvSpPr>
        <p:spPr>
          <a:xfrm>
            <a:off x="7252820" y="3434726"/>
            <a:ext cx="1612394" cy="334279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CÓDIGO: </a:t>
            </a:r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Puede ser oral, escrito y no oral.</a:t>
            </a:r>
          </a:p>
        </p:txBody>
      </p:sp>
      <p:sp>
        <p:nvSpPr>
          <p:cNvPr id="36" name="35 Rectángulo redondeado"/>
          <p:cNvSpPr/>
          <p:nvPr/>
        </p:nvSpPr>
        <p:spPr>
          <a:xfrm>
            <a:off x="7395106" y="3887696"/>
            <a:ext cx="1400417" cy="334279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MENSAJE</a:t>
            </a:r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: Es lo que se comunica. </a:t>
            </a:r>
          </a:p>
        </p:txBody>
      </p:sp>
      <p:sp>
        <p:nvSpPr>
          <p:cNvPr id="58" name="57 Rectángulo redondeado"/>
          <p:cNvSpPr/>
          <p:nvPr/>
        </p:nvSpPr>
        <p:spPr>
          <a:xfrm>
            <a:off x="175914" y="1780526"/>
            <a:ext cx="2079713" cy="848455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FEED-BLACK</a:t>
            </a:r>
          </a:p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</a:t>
            </a:r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 la capacidad que tiene un emisor para modificar el mensaje de acuerdo con lo recogido. </a:t>
            </a:r>
          </a:p>
        </p:txBody>
      </p:sp>
      <p:sp>
        <p:nvSpPr>
          <p:cNvPr id="59" name="58 Rectángulo redondeado"/>
          <p:cNvSpPr/>
          <p:nvPr/>
        </p:nvSpPr>
        <p:spPr>
          <a:xfrm>
            <a:off x="135776" y="2756267"/>
            <a:ext cx="2079713" cy="1219466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MODELO INTERACTIVO</a:t>
            </a:r>
          </a:p>
          <a:p>
            <a:pPr algn="ctr"/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Es una interrelación directa entre un emisor y rector en el cual el receptor tiene la capacidad de regular el flujo de la información a su gusto.</a:t>
            </a:r>
          </a:p>
        </p:txBody>
      </p:sp>
      <p:sp>
        <p:nvSpPr>
          <p:cNvPr id="60" name="59 Rectángulo redondeado"/>
          <p:cNvSpPr/>
          <p:nvPr/>
        </p:nvSpPr>
        <p:spPr>
          <a:xfrm>
            <a:off x="135776" y="4083739"/>
            <a:ext cx="2079713" cy="998567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MODELO DIALÓGICO</a:t>
            </a:r>
          </a:p>
          <a:p>
            <a:pPr algn="ctr"/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Es un proceso de comunicación donde 2 o mas personas participan y transmiten conocimiento mutuamente. </a:t>
            </a:r>
          </a:p>
        </p:txBody>
      </p:sp>
      <p:sp>
        <p:nvSpPr>
          <p:cNvPr id="87" name="86 Rectángulo redondeado"/>
          <p:cNvSpPr/>
          <p:nvPr/>
        </p:nvSpPr>
        <p:spPr>
          <a:xfrm>
            <a:off x="3059686" y="618876"/>
            <a:ext cx="3163912" cy="472728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Es el acto por el cual un individuo establece con otro un contacto que le permite trasmite una información a otro individuo.</a:t>
            </a:r>
          </a:p>
        </p:txBody>
      </p:sp>
      <p:sp>
        <p:nvSpPr>
          <p:cNvPr id="88" name="87 Rectángulo redondeado"/>
          <p:cNvSpPr/>
          <p:nvPr/>
        </p:nvSpPr>
        <p:spPr>
          <a:xfrm>
            <a:off x="2429244" y="2115761"/>
            <a:ext cx="1976523" cy="892602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Indispensables para que los seres humanos expresen lo que piensan, siente y obtengan respuestas esperadas .</a:t>
            </a:r>
          </a:p>
        </p:txBody>
      </p:sp>
      <p:sp>
        <p:nvSpPr>
          <p:cNvPr id="89" name="88 Rectángulo redondeado"/>
          <p:cNvSpPr/>
          <p:nvPr/>
        </p:nvSpPr>
        <p:spPr>
          <a:xfrm>
            <a:off x="2445430" y="3363174"/>
            <a:ext cx="1909849" cy="697939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EMISOR</a:t>
            </a:r>
          </a:p>
          <a:p>
            <a:pPr algn="ctr"/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Es el  cargado de emitir el mensaje en un especificado momento. </a:t>
            </a:r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</a:p>
        </p:txBody>
      </p:sp>
      <p:sp>
        <p:nvSpPr>
          <p:cNvPr id="90" name="89 Rectángulo redondeado"/>
          <p:cNvSpPr/>
          <p:nvPr/>
        </p:nvSpPr>
        <p:spPr>
          <a:xfrm>
            <a:off x="2424016" y="5462154"/>
            <a:ext cx="1973676" cy="1005349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CONTEXTO</a:t>
            </a:r>
          </a:p>
          <a:p>
            <a:pPr algn="ctr"/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Es el conjunto de circunstancia y conocimiento para comprender el significado del enunciado.</a:t>
            </a:r>
          </a:p>
        </p:txBody>
      </p:sp>
      <p:sp>
        <p:nvSpPr>
          <p:cNvPr id="91" name="90 Rectángulo redondeado"/>
          <p:cNvSpPr/>
          <p:nvPr/>
        </p:nvSpPr>
        <p:spPr>
          <a:xfrm>
            <a:off x="2462779" y="4156643"/>
            <a:ext cx="1909850" cy="545814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DESTINATARIO</a:t>
            </a:r>
          </a:p>
          <a:p>
            <a:pPr algn="ctr"/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Es la expresión lingüística que produce  el emisor.  </a:t>
            </a:r>
          </a:p>
        </p:txBody>
      </p:sp>
      <p:sp>
        <p:nvSpPr>
          <p:cNvPr id="92" name="91 Rectángulo redondeado"/>
          <p:cNvSpPr/>
          <p:nvPr/>
        </p:nvSpPr>
        <p:spPr>
          <a:xfrm>
            <a:off x="2424548" y="4795571"/>
            <a:ext cx="1909849" cy="538543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ENUNCIADO</a:t>
            </a:r>
          </a:p>
          <a:p>
            <a:pPr algn="ctr"/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Es la expresión lingüística que produce emisor. </a:t>
            </a:r>
          </a:p>
        </p:txBody>
      </p:sp>
      <p:sp>
        <p:nvSpPr>
          <p:cNvPr id="96" name="95 Rectángulo redondeado"/>
          <p:cNvSpPr/>
          <p:nvPr/>
        </p:nvSpPr>
        <p:spPr>
          <a:xfrm>
            <a:off x="3163448" y="1763314"/>
            <a:ext cx="432048" cy="256917"/>
          </a:xfrm>
          <a:prstGeom prst="roundRect">
            <a:avLst/>
          </a:prstGeo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Es </a:t>
            </a:r>
          </a:p>
        </p:txBody>
      </p:sp>
      <p:sp>
        <p:nvSpPr>
          <p:cNvPr id="97" name="96 Rectángulo redondeado"/>
          <p:cNvSpPr/>
          <p:nvPr/>
        </p:nvSpPr>
        <p:spPr>
          <a:xfrm>
            <a:off x="2489181" y="3085582"/>
            <a:ext cx="1726799" cy="220904"/>
          </a:xfrm>
          <a:prstGeom prst="roundRect">
            <a:avLst/>
          </a:prstGeo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La podemos distinguir </a:t>
            </a:r>
          </a:p>
        </p:txBody>
      </p:sp>
      <p:sp>
        <p:nvSpPr>
          <p:cNvPr id="105" name="104 Rectángulo redondeado"/>
          <p:cNvSpPr/>
          <p:nvPr/>
        </p:nvSpPr>
        <p:spPr>
          <a:xfrm>
            <a:off x="5345830" y="5964828"/>
            <a:ext cx="703977" cy="256758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El físico. </a:t>
            </a:r>
          </a:p>
        </p:txBody>
      </p:sp>
      <p:sp>
        <p:nvSpPr>
          <p:cNvPr id="106" name="105 Rectángulo redondeado"/>
          <p:cNvSpPr/>
          <p:nvPr/>
        </p:nvSpPr>
        <p:spPr>
          <a:xfrm>
            <a:off x="5149444" y="6302603"/>
            <a:ext cx="1279514" cy="246491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El  sociocultural. </a:t>
            </a:r>
          </a:p>
        </p:txBody>
      </p:sp>
      <p:sp>
        <p:nvSpPr>
          <p:cNvPr id="107" name="106 Rectángulo redondeado"/>
          <p:cNvSpPr/>
          <p:nvPr/>
        </p:nvSpPr>
        <p:spPr>
          <a:xfrm>
            <a:off x="5129807" y="5602591"/>
            <a:ext cx="1136025" cy="288323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El situacional. </a:t>
            </a:r>
          </a:p>
        </p:txBody>
      </p:sp>
      <p:sp>
        <p:nvSpPr>
          <p:cNvPr id="108" name="107 Rectángulo redondeado"/>
          <p:cNvSpPr/>
          <p:nvPr/>
        </p:nvSpPr>
        <p:spPr>
          <a:xfrm>
            <a:off x="5149444" y="5283559"/>
            <a:ext cx="1079048" cy="241566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El semántico. </a:t>
            </a:r>
          </a:p>
        </p:txBody>
      </p:sp>
      <p:sp>
        <p:nvSpPr>
          <p:cNvPr id="111" name="110 Rectángulo redondeado"/>
          <p:cNvSpPr/>
          <p:nvPr/>
        </p:nvSpPr>
        <p:spPr>
          <a:xfrm rot="5400000">
            <a:off x="5598414" y="4768014"/>
            <a:ext cx="245949" cy="619401"/>
          </a:xfrm>
          <a:prstGeom prst="roundRect">
            <a:avLst/>
          </a:prstGeo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s-CO" sz="12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TIPOS</a:t>
            </a:r>
          </a:p>
        </p:txBody>
      </p:sp>
      <p:sp>
        <p:nvSpPr>
          <p:cNvPr id="162" name="161 Rectángulo redondeado"/>
          <p:cNvSpPr/>
          <p:nvPr/>
        </p:nvSpPr>
        <p:spPr>
          <a:xfrm>
            <a:off x="198192" y="5211699"/>
            <a:ext cx="1956134" cy="476157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 la comunicación se considera un proceso bidireccional y recíproco.</a:t>
            </a:r>
          </a:p>
        </p:txBody>
      </p:sp>
      <p:sp>
        <p:nvSpPr>
          <p:cNvPr id="177" name="176 Rectángulo redondeado"/>
          <p:cNvSpPr/>
          <p:nvPr/>
        </p:nvSpPr>
        <p:spPr>
          <a:xfrm>
            <a:off x="4828513" y="2098521"/>
            <a:ext cx="1799412" cy="892602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Proceso innato del hombre, una necesidad básica, para la cual ya venimos programados bilógicamente . </a:t>
            </a:r>
          </a:p>
        </p:txBody>
      </p:sp>
      <p:cxnSp>
        <p:nvCxnSpPr>
          <p:cNvPr id="221" name="220 Conector recto"/>
          <p:cNvCxnSpPr/>
          <p:nvPr/>
        </p:nvCxnSpPr>
        <p:spPr>
          <a:xfrm>
            <a:off x="3509365" y="3257974"/>
            <a:ext cx="0" cy="0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78" name="277 Rectángulo redondeado"/>
          <p:cNvSpPr/>
          <p:nvPr/>
        </p:nvSpPr>
        <p:spPr>
          <a:xfrm>
            <a:off x="5430985" y="1747539"/>
            <a:ext cx="539127" cy="278092"/>
          </a:xfrm>
          <a:prstGeom prst="roundRect">
            <a:avLst/>
          </a:prstGeo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Es un </a:t>
            </a:r>
          </a:p>
        </p:txBody>
      </p:sp>
      <p:sp>
        <p:nvSpPr>
          <p:cNvPr id="293" name="292 Rectángulo redondeado"/>
          <p:cNvSpPr/>
          <p:nvPr/>
        </p:nvSpPr>
        <p:spPr>
          <a:xfrm>
            <a:off x="5197340" y="3071653"/>
            <a:ext cx="1099345" cy="177488"/>
          </a:xfrm>
          <a:prstGeom prst="roundRect">
            <a:avLst/>
          </a:prstGeo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Nos permite  </a:t>
            </a:r>
          </a:p>
        </p:txBody>
      </p:sp>
      <p:sp>
        <p:nvSpPr>
          <p:cNvPr id="294" name="293 Rectángulo redondeado"/>
          <p:cNvSpPr/>
          <p:nvPr/>
        </p:nvSpPr>
        <p:spPr>
          <a:xfrm>
            <a:off x="4793783" y="3353728"/>
            <a:ext cx="1868870" cy="1533709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Conocer el mundo que nos rodea. </a:t>
            </a:r>
          </a:p>
          <a:p>
            <a:pPr algn="ctr">
              <a:buFont typeface="Arial" pitchFamily="34" charset="0"/>
              <a:buChar char="•"/>
            </a:pPr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Organizar nuestro pensamiento.</a:t>
            </a:r>
          </a:p>
          <a:p>
            <a:pPr algn="ctr">
              <a:buFont typeface="Arial" pitchFamily="34" charset="0"/>
              <a:buChar char="•"/>
            </a:pPr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Expresar nuestros sentimientos e ideas.</a:t>
            </a:r>
          </a:p>
          <a:p>
            <a:pPr algn="ctr">
              <a:buFont typeface="Arial" pitchFamily="34" charset="0"/>
              <a:buChar char="•"/>
            </a:pPr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Comprender los sentimientos e ideas de los demás. </a:t>
            </a:r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C54854A9-33B6-6D5D-491C-0AF0075607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2487" y="5061077"/>
            <a:ext cx="2645280" cy="585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2884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291</Words>
  <Application>Microsoft Office PowerPoint</Application>
  <PresentationFormat>Presentación en pantalla (4:3)</PresentationFormat>
  <Paragraphs>42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Poppins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2023-04-14T21:47:42Z</dcterms:created>
  <dcterms:modified xsi:type="dcterms:W3CDTF">2024-09-04T06:15:25Z</dcterms:modified>
</cp:coreProperties>
</file>