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12192000" cy="6858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1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5231-F256-4F7B-98D5-80E252959B59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0A10D-5B28-4BC4-BCC2-438C95E26D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6140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70A10D-5B28-4BC4-BCC2-438C95E26DFD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6735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2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7" name="Conector recto 316">
            <a:extLst>
              <a:ext uri="{FF2B5EF4-FFF2-40B4-BE49-F238E27FC236}">
                <a16:creationId xmlns:a16="http://schemas.microsoft.com/office/drawing/2014/main" id="{9411B5AB-3F53-5625-116F-8058C9340DE6}"/>
              </a:ext>
            </a:extLst>
          </p:cNvPr>
          <p:cNvCxnSpPr>
            <a:cxnSpLocks/>
            <a:stCxn id="233" idx="3"/>
            <a:endCxn id="222" idx="0"/>
          </p:cNvCxnSpPr>
          <p:nvPr/>
        </p:nvCxnSpPr>
        <p:spPr>
          <a:xfrm flipV="1">
            <a:off x="9952809" y="5919652"/>
            <a:ext cx="233592" cy="657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5" name="Conector recto 314">
            <a:extLst>
              <a:ext uri="{FF2B5EF4-FFF2-40B4-BE49-F238E27FC236}">
                <a16:creationId xmlns:a16="http://schemas.microsoft.com/office/drawing/2014/main" id="{69937CE2-14D9-98F3-7DF0-96E31AE16E85}"/>
              </a:ext>
            </a:extLst>
          </p:cNvPr>
          <p:cNvCxnSpPr>
            <a:cxnSpLocks/>
          </p:cNvCxnSpPr>
          <p:nvPr/>
        </p:nvCxnSpPr>
        <p:spPr>
          <a:xfrm flipV="1">
            <a:off x="7370708" y="6246327"/>
            <a:ext cx="1893363" cy="2577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1" name="Conector recto 310">
            <a:extLst>
              <a:ext uri="{FF2B5EF4-FFF2-40B4-BE49-F238E27FC236}">
                <a16:creationId xmlns:a16="http://schemas.microsoft.com/office/drawing/2014/main" id="{5540ABB1-6B43-D161-A909-FF989766EC71}"/>
              </a:ext>
            </a:extLst>
          </p:cNvPr>
          <p:cNvCxnSpPr>
            <a:cxnSpLocks/>
            <a:endCxn id="76" idx="1"/>
          </p:cNvCxnSpPr>
          <p:nvPr/>
        </p:nvCxnSpPr>
        <p:spPr>
          <a:xfrm flipV="1">
            <a:off x="7251068" y="5636536"/>
            <a:ext cx="1893363" cy="2577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9" name="Cerrar llave 308">
            <a:extLst>
              <a:ext uri="{FF2B5EF4-FFF2-40B4-BE49-F238E27FC236}">
                <a16:creationId xmlns:a16="http://schemas.microsoft.com/office/drawing/2014/main" id="{F6170D82-0680-CD56-5630-5CE5425AF732}"/>
              </a:ext>
            </a:extLst>
          </p:cNvPr>
          <p:cNvSpPr/>
          <p:nvPr/>
        </p:nvSpPr>
        <p:spPr>
          <a:xfrm>
            <a:off x="9612494" y="5609511"/>
            <a:ext cx="428545" cy="693574"/>
          </a:xfrm>
          <a:prstGeom prst="rightBrace">
            <a:avLst>
              <a:gd name="adj1" fmla="val 55539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304" name="Conector recto 303">
            <a:extLst>
              <a:ext uri="{FF2B5EF4-FFF2-40B4-BE49-F238E27FC236}">
                <a16:creationId xmlns:a16="http://schemas.microsoft.com/office/drawing/2014/main" id="{40BBBE64-455E-90F0-9967-0F55DB6B07F6}"/>
              </a:ext>
            </a:extLst>
          </p:cNvPr>
          <p:cNvCxnSpPr>
            <a:stCxn id="121" idx="3"/>
            <a:endCxn id="295" idx="1"/>
          </p:cNvCxnSpPr>
          <p:nvPr/>
        </p:nvCxnSpPr>
        <p:spPr>
          <a:xfrm flipV="1">
            <a:off x="8188985" y="4725079"/>
            <a:ext cx="160372" cy="2891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6" name="Conector recto 305">
            <a:extLst>
              <a:ext uri="{FF2B5EF4-FFF2-40B4-BE49-F238E27FC236}">
                <a16:creationId xmlns:a16="http://schemas.microsoft.com/office/drawing/2014/main" id="{AE5CD8CB-10E1-D0EF-1C4B-65F50BB0DE32}"/>
              </a:ext>
            </a:extLst>
          </p:cNvPr>
          <p:cNvCxnSpPr>
            <a:stCxn id="121" idx="3"/>
          </p:cNvCxnSpPr>
          <p:nvPr/>
        </p:nvCxnSpPr>
        <p:spPr>
          <a:xfrm>
            <a:off x="8188985" y="5014216"/>
            <a:ext cx="506859" cy="3479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8" name="Conector recto 307">
            <a:extLst>
              <a:ext uri="{FF2B5EF4-FFF2-40B4-BE49-F238E27FC236}">
                <a16:creationId xmlns:a16="http://schemas.microsoft.com/office/drawing/2014/main" id="{3849DF0D-FB32-536B-B457-99BE6CE048A0}"/>
              </a:ext>
            </a:extLst>
          </p:cNvPr>
          <p:cNvCxnSpPr>
            <a:stCxn id="229" idx="3"/>
          </p:cNvCxnSpPr>
          <p:nvPr/>
        </p:nvCxnSpPr>
        <p:spPr>
          <a:xfrm flipV="1">
            <a:off x="7666646" y="5016441"/>
            <a:ext cx="217348" cy="48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1" name="Cerrar llave 300">
            <a:extLst>
              <a:ext uri="{FF2B5EF4-FFF2-40B4-BE49-F238E27FC236}">
                <a16:creationId xmlns:a16="http://schemas.microsoft.com/office/drawing/2014/main" id="{2B1810D6-673D-9449-4B9A-D512D1712605}"/>
              </a:ext>
            </a:extLst>
          </p:cNvPr>
          <p:cNvSpPr/>
          <p:nvPr/>
        </p:nvSpPr>
        <p:spPr>
          <a:xfrm>
            <a:off x="9431871" y="4649532"/>
            <a:ext cx="284858" cy="693574"/>
          </a:xfrm>
          <a:prstGeom prst="rightBrace">
            <a:avLst>
              <a:gd name="adj1" fmla="val 55539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00" name="Cerrar llave 299">
            <a:extLst>
              <a:ext uri="{FF2B5EF4-FFF2-40B4-BE49-F238E27FC236}">
                <a16:creationId xmlns:a16="http://schemas.microsoft.com/office/drawing/2014/main" id="{3E7E5AC8-AB62-1B93-2BB4-9E17CA7B1C2B}"/>
              </a:ext>
            </a:extLst>
          </p:cNvPr>
          <p:cNvSpPr/>
          <p:nvPr/>
        </p:nvSpPr>
        <p:spPr>
          <a:xfrm>
            <a:off x="10216428" y="4935579"/>
            <a:ext cx="559435" cy="1079225"/>
          </a:xfrm>
          <a:prstGeom prst="rightBrace">
            <a:avLst>
              <a:gd name="adj1" fmla="val 41984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299" name="Conector recto 298">
            <a:extLst>
              <a:ext uri="{FF2B5EF4-FFF2-40B4-BE49-F238E27FC236}">
                <a16:creationId xmlns:a16="http://schemas.microsoft.com/office/drawing/2014/main" id="{B623A46D-8AAD-6F0A-FE2F-EC9C46109427}"/>
              </a:ext>
            </a:extLst>
          </p:cNvPr>
          <p:cNvCxnSpPr/>
          <p:nvPr/>
        </p:nvCxnSpPr>
        <p:spPr>
          <a:xfrm>
            <a:off x="11141167" y="5454048"/>
            <a:ext cx="3912" cy="35015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8" name="Conector recto 297">
            <a:extLst>
              <a:ext uri="{FF2B5EF4-FFF2-40B4-BE49-F238E27FC236}">
                <a16:creationId xmlns:a16="http://schemas.microsoft.com/office/drawing/2014/main" id="{5BA450AC-1142-A43B-2495-2FA88AC394B6}"/>
              </a:ext>
            </a:extLst>
          </p:cNvPr>
          <p:cNvCxnSpPr>
            <a:stCxn id="184" idx="2"/>
            <a:endCxn id="252" idx="2"/>
          </p:cNvCxnSpPr>
          <p:nvPr/>
        </p:nvCxnSpPr>
        <p:spPr>
          <a:xfrm>
            <a:off x="11033047" y="3362119"/>
            <a:ext cx="3912" cy="35015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2" name="Conector recto 291">
            <a:extLst>
              <a:ext uri="{FF2B5EF4-FFF2-40B4-BE49-F238E27FC236}">
                <a16:creationId xmlns:a16="http://schemas.microsoft.com/office/drawing/2014/main" id="{79AA93D3-D29E-BA24-A0AD-8F2803B05F4E}"/>
              </a:ext>
            </a:extLst>
          </p:cNvPr>
          <p:cNvCxnSpPr/>
          <p:nvPr/>
        </p:nvCxnSpPr>
        <p:spPr>
          <a:xfrm>
            <a:off x="10047675" y="4225979"/>
            <a:ext cx="657578" cy="1382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4" name="Conector recto 293">
            <a:extLst>
              <a:ext uri="{FF2B5EF4-FFF2-40B4-BE49-F238E27FC236}">
                <a16:creationId xmlns:a16="http://schemas.microsoft.com/office/drawing/2014/main" id="{C7CDCD40-41E2-8EAF-8CD0-4E8178E4D2D5}"/>
              </a:ext>
            </a:extLst>
          </p:cNvPr>
          <p:cNvCxnSpPr/>
          <p:nvPr/>
        </p:nvCxnSpPr>
        <p:spPr>
          <a:xfrm flipV="1">
            <a:off x="10049179" y="4286752"/>
            <a:ext cx="589801" cy="2429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9" name="Conector recto 288">
            <a:extLst>
              <a:ext uri="{FF2B5EF4-FFF2-40B4-BE49-F238E27FC236}">
                <a16:creationId xmlns:a16="http://schemas.microsoft.com/office/drawing/2014/main" id="{D0552F13-C559-95A7-1851-AC65D3510058}"/>
              </a:ext>
            </a:extLst>
          </p:cNvPr>
          <p:cNvCxnSpPr>
            <a:stCxn id="8" idx="0"/>
            <a:endCxn id="2" idx="2"/>
          </p:cNvCxnSpPr>
          <p:nvPr/>
        </p:nvCxnSpPr>
        <p:spPr>
          <a:xfrm flipV="1">
            <a:off x="6142291" y="542930"/>
            <a:ext cx="6560" cy="10831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7" name="Conector recto 286">
            <a:extLst>
              <a:ext uri="{FF2B5EF4-FFF2-40B4-BE49-F238E27FC236}">
                <a16:creationId xmlns:a16="http://schemas.microsoft.com/office/drawing/2014/main" id="{85DDAFD6-BCAA-91D5-914F-C2AA3DA3AD72}"/>
              </a:ext>
            </a:extLst>
          </p:cNvPr>
          <p:cNvCxnSpPr>
            <a:stCxn id="16" idx="3"/>
            <a:endCxn id="20" idx="1"/>
          </p:cNvCxnSpPr>
          <p:nvPr/>
        </p:nvCxnSpPr>
        <p:spPr>
          <a:xfrm>
            <a:off x="2490816" y="1691013"/>
            <a:ext cx="7323312" cy="282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0" name="Conector recto 279">
            <a:extLst>
              <a:ext uri="{FF2B5EF4-FFF2-40B4-BE49-F238E27FC236}">
                <a16:creationId xmlns:a16="http://schemas.microsoft.com/office/drawing/2014/main" id="{0E702FB7-145C-B707-54BB-BED7E70A7635}"/>
              </a:ext>
            </a:extLst>
          </p:cNvPr>
          <p:cNvCxnSpPr>
            <a:stCxn id="237" idx="3"/>
            <a:endCxn id="252" idx="1"/>
          </p:cNvCxnSpPr>
          <p:nvPr/>
        </p:nvCxnSpPr>
        <p:spPr>
          <a:xfrm flipV="1">
            <a:off x="10460859" y="3640974"/>
            <a:ext cx="290667" cy="2991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8" name="object 202">
            <a:extLst>
              <a:ext uri="{FF2B5EF4-FFF2-40B4-BE49-F238E27FC236}">
                <a16:creationId xmlns:a16="http://schemas.microsoft.com/office/drawing/2014/main" id="{DAE56E34-40A1-7B3C-B126-DF4161110EE3}"/>
              </a:ext>
            </a:extLst>
          </p:cNvPr>
          <p:cNvSpPr/>
          <p:nvPr/>
        </p:nvSpPr>
        <p:spPr>
          <a:xfrm>
            <a:off x="10294394" y="3651814"/>
            <a:ext cx="536895" cy="52814"/>
          </a:xfrm>
          <a:custGeom>
            <a:avLst/>
            <a:gdLst/>
            <a:ahLst/>
            <a:cxnLst/>
            <a:rect l="l" t="t" r="r" b="b"/>
            <a:pathLst>
              <a:path w="168910" h="1270">
                <a:moveTo>
                  <a:pt x="-17905" y="597"/>
                </a:moveTo>
                <a:lnTo>
                  <a:pt x="186231" y="59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65" name="object 202">
            <a:extLst>
              <a:ext uri="{FF2B5EF4-FFF2-40B4-BE49-F238E27FC236}">
                <a16:creationId xmlns:a16="http://schemas.microsoft.com/office/drawing/2014/main" id="{B757959D-6F6E-78F5-D225-A829CBDB4134}"/>
              </a:ext>
            </a:extLst>
          </p:cNvPr>
          <p:cNvSpPr/>
          <p:nvPr/>
        </p:nvSpPr>
        <p:spPr>
          <a:xfrm>
            <a:off x="10322082" y="3229791"/>
            <a:ext cx="536895" cy="52814"/>
          </a:xfrm>
          <a:custGeom>
            <a:avLst/>
            <a:gdLst/>
            <a:ahLst/>
            <a:cxnLst/>
            <a:rect l="l" t="t" r="r" b="b"/>
            <a:pathLst>
              <a:path w="168910" h="1270">
                <a:moveTo>
                  <a:pt x="-17905" y="597"/>
                </a:moveTo>
                <a:lnTo>
                  <a:pt x="186231" y="59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234" name="Conector recto 233">
            <a:extLst>
              <a:ext uri="{FF2B5EF4-FFF2-40B4-BE49-F238E27FC236}">
                <a16:creationId xmlns:a16="http://schemas.microsoft.com/office/drawing/2014/main" id="{A6D8D6A2-AF43-A991-A2E9-2B6B22347218}"/>
              </a:ext>
            </a:extLst>
          </p:cNvPr>
          <p:cNvCxnSpPr>
            <a:cxnSpLocks/>
            <a:stCxn id="57" idx="2"/>
            <a:endCxn id="36" idx="0"/>
          </p:cNvCxnSpPr>
          <p:nvPr/>
        </p:nvCxnSpPr>
        <p:spPr>
          <a:xfrm>
            <a:off x="8049512" y="2842690"/>
            <a:ext cx="938894" cy="34250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4" name="Conector recto 213">
            <a:extLst>
              <a:ext uri="{FF2B5EF4-FFF2-40B4-BE49-F238E27FC236}">
                <a16:creationId xmlns:a16="http://schemas.microsoft.com/office/drawing/2014/main" id="{CFCBE6F9-F6AD-CB1B-A44B-37DE1F463628}"/>
              </a:ext>
            </a:extLst>
          </p:cNvPr>
          <p:cNvCxnSpPr>
            <a:stCxn id="199" idx="3"/>
            <a:endCxn id="11" idx="1"/>
          </p:cNvCxnSpPr>
          <p:nvPr/>
        </p:nvCxnSpPr>
        <p:spPr>
          <a:xfrm>
            <a:off x="10481284" y="2057439"/>
            <a:ext cx="272922" cy="5218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2" name="Conector recto 191">
            <a:extLst>
              <a:ext uri="{FF2B5EF4-FFF2-40B4-BE49-F238E27FC236}">
                <a16:creationId xmlns:a16="http://schemas.microsoft.com/office/drawing/2014/main" id="{4AF08331-AADC-4958-B4A9-BD659391CC93}"/>
              </a:ext>
            </a:extLst>
          </p:cNvPr>
          <p:cNvCxnSpPr>
            <a:stCxn id="113" idx="3"/>
            <a:endCxn id="9" idx="1"/>
          </p:cNvCxnSpPr>
          <p:nvPr/>
        </p:nvCxnSpPr>
        <p:spPr>
          <a:xfrm flipV="1">
            <a:off x="9134171" y="2360882"/>
            <a:ext cx="818638" cy="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3" name="object 53"/>
          <p:cNvSpPr/>
          <p:nvPr/>
        </p:nvSpPr>
        <p:spPr>
          <a:xfrm>
            <a:off x="11484813" y="1712734"/>
            <a:ext cx="213995" cy="2633980"/>
          </a:xfrm>
          <a:custGeom>
            <a:avLst/>
            <a:gdLst/>
            <a:ahLst/>
            <a:cxnLst/>
            <a:rect l="l" t="t" r="r" b="b"/>
            <a:pathLst>
              <a:path w="213995" h="2633979">
                <a:moveTo>
                  <a:pt x="0" y="0"/>
                </a:moveTo>
                <a:lnTo>
                  <a:pt x="213677" y="0"/>
                </a:lnTo>
                <a:lnTo>
                  <a:pt x="213677" y="2633522"/>
                </a:lnTo>
                <a:lnTo>
                  <a:pt x="81165" y="2633522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11484813" y="1712734"/>
            <a:ext cx="216535" cy="3667760"/>
          </a:xfrm>
          <a:custGeom>
            <a:avLst/>
            <a:gdLst/>
            <a:ahLst/>
            <a:cxnLst/>
            <a:rect l="l" t="t" r="r" b="b"/>
            <a:pathLst>
              <a:path w="216534" h="3667760">
                <a:moveTo>
                  <a:pt x="0" y="0"/>
                </a:moveTo>
                <a:lnTo>
                  <a:pt x="216077" y="0"/>
                </a:lnTo>
                <a:lnTo>
                  <a:pt x="216077" y="3667353"/>
                </a:lnTo>
                <a:lnTo>
                  <a:pt x="70421" y="3667353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5" name="object 125"/>
          <p:cNvSpPr/>
          <p:nvPr/>
        </p:nvSpPr>
        <p:spPr>
          <a:xfrm>
            <a:off x="1453775" y="2259005"/>
            <a:ext cx="393361" cy="674005"/>
          </a:xfrm>
          <a:custGeom>
            <a:avLst/>
            <a:gdLst/>
            <a:ahLst/>
            <a:cxnLst/>
            <a:rect l="l" t="t" r="r" b="b"/>
            <a:pathLst>
              <a:path w="155575" h="638810">
                <a:moveTo>
                  <a:pt x="0" y="638683"/>
                </a:moveTo>
                <a:lnTo>
                  <a:pt x="77584" y="638683"/>
                </a:lnTo>
                <a:lnTo>
                  <a:pt x="77584" y="0"/>
                </a:lnTo>
                <a:lnTo>
                  <a:pt x="155194" y="0"/>
                </a:lnTo>
              </a:path>
              <a:path w="155575" h="638810">
                <a:moveTo>
                  <a:pt x="0" y="638683"/>
                </a:moveTo>
                <a:lnTo>
                  <a:pt x="0" y="638683"/>
                </a:lnTo>
              </a:path>
              <a:path w="155575" h="638810">
                <a:moveTo>
                  <a:pt x="155194" y="0"/>
                </a:moveTo>
                <a:lnTo>
                  <a:pt x="155194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74" name="object 202">
            <a:extLst>
              <a:ext uri="{FF2B5EF4-FFF2-40B4-BE49-F238E27FC236}">
                <a16:creationId xmlns:a16="http://schemas.microsoft.com/office/drawing/2014/main" id="{B18DE6F9-E11F-474F-24F3-F94CE2BE3719}"/>
              </a:ext>
            </a:extLst>
          </p:cNvPr>
          <p:cNvSpPr/>
          <p:nvPr/>
        </p:nvSpPr>
        <p:spPr>
          <a:xfrm>
            <a:off x="2426549" y="4921096"/>
            <a:ext cx="536895" cy="52814"/>
          </a:xfrm>
          <a:custGeom>
            <a:avLst/>
            <a:gdLst/>
            <a:ahLst/>
            <a:cxnLst/>
            <a:rect l="l" t="t" r="r" b="b"/>
            <a:pathLst>
              <a:path w="168910" h="1270">
                <a:moveTo>
                  <a:pt x="-17905" y="597"/>
                </a:moveTo>
                <a:lnTo>
                  <a:pt x="186231" y="59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5" name="object 202">
            <a:extLst>
              <a:ext uri="{FF2B5EF4-FFF2-40B4-BE49-F238E27FC236}">
                <a16:creationId xmlns:a16="http://schemas.microsoft.com/office/drawing/2014/main" id="{5736A810-F3A4-A6A6-8EFD-B49013F7FC0D}"/>
              </a:ext>
            </a:extLst>
          </p:cNvPr>
          <p:cNvSpPr/>
          <p:nvPr/>
        </p:nvSpPr>
        <p:spPr>
          <a:xfrm>
            <a:off x="2490739" y="4629998"/>
            <a:ext cx="536895" cy="52814"/>
          </a:xfrm>
          <a:custGeom>
            <a:avLst/>
            <a:gdLst/>
            <a:ahLst/>
            <a:cxnLst/>
            <a:rect l="l" t="t" r="r" b="b"/>
            <a:pathLst>
              <a:path w="168910" h="1270">
                <a:moveTo>
                  <a:pt x="-17905" y="597"/>
                </a:moveTo>
                <a:lnTo>
                  <a:pt x="186231" y="59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76" name="object 202">
            <a:extLst>
              <a:ext uri="{FF2B5EF4-FFF2-40B4-BE49-F238E27FC236}">
                <a16:creationId xmlns:a16="http://schemas.microsoft.com/office/drawing/2014/main" id="{471937FE-EEFC-8452-8770-26DF6FA78A51}"/>
              </a:ext>
            </a:extLst>
          </p:cNvPr>
          <p:cNvSpPr/>
          <p:nvPr/>
        </p:nvSpPr>
        <p:spPr>
          <a:xfrm>
            <a:off x="2435273" y="5236384"/>
            <a:ext cx="536895" cy="52814"/>
          </a:xfrm>
          <a:custGeom>
            <a:avLst/>
            <a:gdLst/>
            <a:ahLst/>
            <a:cxnLst/>
            <a:rect l="l" t="t" r="r" b="b"/>
            <a:pathLst>
              <a:path w="168910" h="1270">
                <a:moveTo>
                  <a:pt x="-17905" y="597"/>
                </a:moveTo>
                <a:lnTo>
                  <a:pt x="186231" y="59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7" name="object 157"/>
          <p:cNvSpPr/>
          <p:nvPr/>
        </p:nvSpPr>
        <p:spPr>
          <a:xfrm flipH="1">
            <a:off x="3973056" y="3381679"/>
            <a:ext cx="45719" cy="541118"/>
          </a:xfrm>
          <a:custGeom>
            <a:avLst/>
            <a:gdLst/>
            <a:ahLst/>
            <a:cxnLst/>
            <a:rect l="l" t="t" r="r" b="b"/>
            <a:pathLst>
              <a:path h="64770">
                <a:moveTo>
                  <a:pt x="0" y="0"/>
                </a:moveTo>
                <a:lnTo>
                  <a:pt x="0" y="64452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3" name="object 202">
            <a:extLst>
              <a:ext uri="{FF2B5EF4-FFF2-40B4-BE49-F238E27FC236}">
                <a16:creationId xmlns:a16="http://schemas.microsoft.com/office/drawing/2014/main" id="{4A7D5987-6DD7-ADBE-0D79-8236DF20E0E6}"/>
              </a:ext>
            </a:extLst>
          </p:cNvPr>
          <p:cNvSpPr/>
          <p:nvPr/>
        </p:nvSpPr>
        <p:spPr>
          <a:xfrm>
            <a:off x="2436941" y="2924574"/>
            <a:ext cx="536895" cy="52814"/>
          </a:xfrm>
          <a:custGeom>
            <a:avLst/>
            <a:gdLst/>
            <a:ahLst/>
            <a:cxnLst/>
            <a:rect l="l" t="t" r="r" b="b"/>
            <a:pathLst>
              <a:path w="168910" h="1270">
                <a:moveTo>
                  <a:pt x="-17905" y="597"/>
                </a:moveTo>
                <a:lnTo>
                  <a:pt x="186231" y="59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4" name="object 202">
            <a:extLst>
              <a:ext uri="{FF2B5EF4-FFF2-40B4-BE49-F238E27FC236}">
                <a16:creationId xmlns:a16="http://schemas.microsoft.com/office/drawing/2014/main" id="{32614DF1-8EE3-F6D1-F0AC-7CC30DAE5336}"/>
              </a:ext>
            </a:extLst>
          </p:cNvPr>
          <p:cNvSpPr/>
          <p:nvPr/>
        </p:nvSpPr>
        <p:spPr>
          <a:xfrm>
            <a:off x="2193821" y="3254873"/>
            <a:ext cx="806635" cy="72336"/>
          </a:xfrm>
          <a:custGeom>
            <a:avLst/>
            <a:gdLst/>
            <a:ahLst/>
            <a:cxnLst/>
            <a:rect l="l" t="t" r="r" b="b"/>
            <a:pathLst>
              <a:path w="168910" h="1270">
                <a:moveTo>
                  <a:pt x="-17905" y="597"/>
                </a:moveTo>
                <a:lnTo>
                  <a:pt x="186231" y="59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161" name="Conector recto 160">
            <a:extLst>
              <a:ext uri="{FF2B5EF4-FFF2-40B4-BE49-F238E27FC236}">
                <a16:creationId xmlns:a16="http://schemas.microsoft.com/office/drawing/2014/main" id="{23288145-C445-C00F-82AA-AEBC31203E97}"/>
              </a:ext>
            </a:extLst>
          </p:cNvPr>
          <p:cNvCxnSpPr>
            <a:stCxn id="128" idx="0"/>
            <a:endCxn id="169" idx="2"/>
          </p:cNvCxnSpPr>
          <p:nvPr/>
        </p:nvCxnSpPr>
        <p:spPr>
          <a:xfrm flipV="1">
            <a:off x="2911362" y="1975585"/>
            <a:ext cx="581772" cy="1962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id="{01E05B6A-B83A-A2C8-83CA-672DBD2BD7E3}"/>
              </a:ext>
            </a:extLst>
          </p:cNvPr>
          <p:cNvCxnSpPr>
            <a:stCxn id="133" idx="3"/>
            <a:endCxn id="135" idx="1"/>
          </p:cNvCxnSpPr>
          <p:nvPr/>
        </p:nvCxnSpPr>
        <p:spPr>
          <a:xfrm flipV="1">
            <a:off x="3920154" y="2066672"/>
            <a:ext cx="512120" cy="2405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Conector recto 149">
            <a:extLst>
              <a:ext uri="{FF2B5EF4-FFF2-40B4-BE49-F238E27FC236}">
                <a16:creationId xmlns:a16="http://schemas.microsoft.com/office/drawing/2014/main" id="{DFBAE9CF-8393-AC90-7217-ED6763569176}"/>
              </a:ext>
            </a:extLst>
          </p:cNvPr>
          <p:cNvCxnSpPr>
            <a:stCxn id="133" idx="3"/>
          </p:cNvCxnSpPr>
          <p:nvPr/>
        </p:nvCxnSpPr>
        <p:spPr>
          <a:xfrm>
            <a:off x="3920154" y="2307197"/>
            <a:ext cx="679813" cy="3208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0" name="Conector recto 129">
            <a:extLst>
              <a:ext uri="{FF2B5EF4-FFF2-40B4-BE49-F238E27FC236}">
                <a16:creationId xmlns:a16="http://schemas.microsoft.com/office/drawing/2014/main" id="{05674AE1-1B9B-CC8F-DB63-1691762F4DED}"/>
              </a:ext>
            </a:extLst>
          </p:cNvPr>
          <p:cNvCxnSpPr>
            <a:stCxn id="123" idx="3"/>
          </p:cNvCxnSpPr>
          <p:nvPr/>
        </p:nvCxnSpPr>
        <p:spPr>
          <a:xfrm flipV="1">
            <a:off x="2382751" y="2303665"/>
            <a:ext cx="1230868" cy="243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8" name="object 43"/>
          <p:cNvSpPr/>
          <p:nvPr/>
        </p:nvSpPr>
        <p:spPr>
          <a:xfrm>
            <a:off x="717895" y="1718015"/>
            <a:ext cx="215265" cy="1293495"/>
          </a:xfrm>
          <a:custGeom>
            <a:avLst/>
            <a:gdLst/>
            <a:ahLst/>
            <a:cxnLst/>
            <a:rect l="l" t="t" r="r" b="b"/>
            <a:pathLst>
              <a:path w="215265" h="1293495">
                <a:moveTo>
                  <a:pt x="214882" y="0"/>
                </a:moveTo>
                <a:lnTo>
                  <a:pt x="0" y="0"/>
                </a:lnTo>
                <a:lnTo>
                  <a:pt x="0" y="1292898"/>
                </a:lnTo>
                <a:lnTo>
                  <a:pt x="167134" y="1292898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6" name="Abrir llave 105">
            <a:extLst>
              <a:ext uri="{FF2B5EF4-FFF2-40B4-BE49-F238E27FC236}">
                <a16:creationId xmlns:a16="http://schemas.microsoft.com/office/drawing/2014/main" id="{1A9A96F9-F8A2-7F37-A5D6-4CADE9B1947E}"/>
              </a:ext>
            </a:extLst>
          </p:cNvPr>
          <p:cNvSpPr/>
          <p:nvPr/>
        </p:nvSpPr>
        <p:spPr>
          <a:xfrm>
            <a:off x="1486747" y="4486841"/>
            <a:ext cx="295685" cy="926452"/>
          </a:xfrm>
          <a:prstGeom prst="leftBrace">
            <a:avLst>
              <a:gd name="adj1" fmla="val 65938"/>
              <a:gd name="adj2" fmla="val 46573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5" name="Abrir llave 104">
            <a:extLst>
              <a:ext uri="{FF2B5EF4-FFF2-40B4-BE49-F238E27FC236}">
                <a16:creationId xmlns:a16="http://schemas.microsoft.com/office/drawing/2014/main" id="{52AA002B-CC5E-3855-4A06-848E273BBD1A}"/>
              </a:ext>
            </a:extLst>
          </p:cNvPr>
          <p:cNvSpPr/>
          <p:nvPr/>
        </p:nvSpPr>
        <p:spPr>
          <a:xfrm>
            <a:off x="1496043" y="3430312"/>
            <a:ext cx="295685" cy="1046492"/>
          </a:xfrm>
          <a:prstGeom prst="leftBrace">
            <a:avLst>
              <a:gd name="adj1" fmla="val 82416"/>
              <a:gd name="adj2" fmla="val 46573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102" name="Conector recto 101">
            <a:extLst>
              <a:ext uri="{FF2B5EF4-FFF2-40B4-BE49-F238E27FC236}">
                <a16:creationId xmlns:a16="http://schemas.microsoft.com/office/drawing/2014/main" id="{74D55A34-EE29-2E1C-F10C-E1A20E449BE0}"/>
              </a:ext>
            </a:extLst>
          </p:cNvPr>
          <p:cNvCxnSpPr>
            <a:cxnSpLocks/>
          </p:cNvCxnSpPr>
          <p:nvPr/>
        </p:nvCxnSpPr>
        <p:spPr>
          <a:xfrm>
            <a:off x="1125100" y="2966181"/>
            <a:ext cx="23340" cy="35293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8" name="object 202">
            <a:extLst>
              <a:ext uri="{FF2B5EF4-FFF2-40B4-BE49-F238E27FC236}">
                <a16:creationId xmlns:a16="http://schemas.microsoft.com/office/drawing/2014/main" id="{BA0B8422-D3DE-6D74-9E72-B57064742FE3}"/>
              </a:ext>
            </a:extLst>
          </p:cNvPr>
          <p:cNvSpPr/>
          <p:nvPr/>
        </p:nvSpPr>
        <p:spPr>
          <a:xfrm>
            <a:off x="1229094" y="6573284"/>
            <a:ext cx="536895" cy="52814"/>
          </a:xfrm>
          <a:custGeom>
            <a:avLst/>
            <a:gdLst/>
            <a:ahLst/>
            <a:cxnLst/>
            <a:rect l="l" t="t" r="r" b="b"/>
            <a:pathLst>
              <a:path w="168910" h="1270">
                <a:moveTo>
                  <a:pt x="-17905" y="597"/>
                </a:moveTo>
                <a:lnTo>
                  <a:pt x="186231" y="59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7" name="object 156">
            <a:extLst>
              <a:ext uri="{FF2B5EF4-FFF2-40B4-BE49-F238E27FC236}">
                <a16:creationId xmlns:a16="http://schemas.microsoft.com/office/drawing/2014/main" id="{C6419523-BA15-9C6C-5F3D-1B05F778A7E9}"/>
              </a:ext>
            </a:extLst>
          </p:cNvPr>
          <p:cNvSpPr/>
          <p:nvPr/>
        </p:nvSpPr>
        <p:spPr>
          <a:xfrm>
            <a:off x="2807880" y="518121"/>
            <a:ext cx="86360" cy="7620"/>
          </a:xfrm>
          <a:custGeom>
            <a:avLst/>
            <a:gdLst/>
            <a:ahLst/>
            <a:cxnLst/>
            <a:rect l="l" t="t" r="r" b="b"/>
            <a:pathLst>
              <a:path w="86360" h="7620">
                <a:moveTo>
                  <a:pt x="-17905" y="3587"/>
                </a:moveTo>
                <a:lnTo>
                  <a:pt x="103859" y="358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9" name="object 156">
            <a:extLst>
              <a:ext uri="{FF2B5EF4-FFF2-40B4-BE49-F238E27FC236}">
                <a16:creationId xmlns:a16="http://schemas.microsoft.com/office/drawing/2014/main" id="{439207F3-F203-1BD7-F643-AA758AF5EDD5}"/>
              </a:ext>
            </a:extLst>
          </p:cNvPr>
          <p:cNvSpPr/>
          <p:nvPr/>
        </p:nvSpPr>
        <p:spPr>
          <a:xfrm>
            <a:off x="2869849" y="1074394"/>
            <a:ext cx="86360" cy="7620"/>
          </a:xfrm>
          <a:custGeom>
            <a:avLst/>
            <a:gdLst/>
            <a:ahLst/>
            <a:cxnLst/>
            <a:rect l="l" t="t" r="r" b="b"/>
            <a:pathLst>
              <a:path w="86360" h="7620">
                <a:moveTo>
                  <a:pt x="-17905" y="3587"/>
                </a:moveTo>
                <a:lnTo>
                  <a:pt x="103859" y="358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" name="object 156">
            <a:extLst>
              <a:ext uri="{FF2B5EF4-FFF2-40B4-BE49-F238E27FC236}">
                <a16:creationId xmlns:a16="http://schemas.microsoft.com/office/drawing/2014/main" id="{DA365171-8D2B-922E-F746-50751CFB2094}"/>
              </a:ext>
            </a:extLst>
          </p:cNvPr>
          <p:cNvSpPr/>
          <p:nvPr/>
        </p:nvSpPr>
        <p:spPr>
          <a:xfrm>
            <a:off x="9450355" y="1071612"/>
            <a:ext cx="175212" cy="45719"/>
          </a:xfrm>
          <a:custGeom>
            <a:avLst/>
            <a:gdLst/>
            <a:ahLst/>
            <a:cxnLst/>
            <a:rect l="l" t="t" r="r" b="b"/>
            <a:pathLst>
              <a:path w="86360" h="7620">
                <a:moveTo>
                  <a:pt x="-17905" y="3587"/>
                </a:moveTo>
                <a:lnTo>
                  <a:pt x="103859" y="358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" name="object 156">
            <a:extLst>
              <a:ext uri="{FF2B5EF4-FFF2-40B4-BE49-F238E27FC236}">
                <a16:creationId xmlns:a16="http://schemas.microsoft.com/office/drawing/2014/main" id="{207F7897-EB6D-B2E9-1D8C-971E6B083B9C}"/>
              </a:ext>
            </a:extLst>
          </p:cNvPr>
          <p:cNvSpPr/>
          <p:nvPr/>
        </p:nvSpPr>
        <p:spPr>
          <a:xfrm>
            <a:off x="9487598" y="481316"/>
            <a:ext cx="86360" cy="7620"/>
          </a:xfrm>
          <a:custGeom>
            <a:avLst/>
            <a:gdLst/>
            <a:ahLst/>
            <a:cxnLst/>
            <a:rect l="l" t="t" r="r" b="b"/>
            <a:pathLst>
              <a:path w="86360" h="7620">
                <a:moveTo>
                  <a:pt x="-17905" y="3587"/>
                </a:moveTo>
                <a:lnTo>
                  <a:pt x="103859" y="358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64" name="object 156">
            <a:extLst>
              <a:ext uri="{FF2B5EF4-FFF2-40B4-BE49-F238E27FC236}">
                <a16:creationId xmlns:a16="http://schemas.microsoft.com/office/drawing/2014/main" id="{3C10CA33-2653-FEEA-20F4-FDB7C5E6306C}"/>
              </a:ext>
            </a:extLst>
          </p:cNvPr>
          <p:cNvSpPr/>
          <p:nvPr/>
        </p:nvSpPr>
        <p:spPr>
          <a:xfrm>
            <a:off x="4361434" y="2957188"/>
            <a:ext cx="86360" cy="7620"/>
          </a:xfrm>
          <a:custGeom>
            <a:avLst/>
            <a:gdLst/>
            <a:ahLst/>
            <a:cxnLst/>
            <a:rect l="l" t="t" r="r" b="b"/>
            <a:pathLst>
              <a:path w="86360" h="7620">
                <a:moveTo>
                  <a:pt x="-17905" y="3587"/>
                </a:moveTo>
                <a:lnTo>
                  <a:pt x="103859" y="358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814128" y="1576712"/>
            <a:ext cx="1668145" cy="28518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Vías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respiratorias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inferiores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 bajas.</a:t>
            </a:r>
          </a:p>
        </p:txBody>
      </p:sp>
      <p:sp>
        <p:nvSpPr>
          <p:cNvPr id="23" name="object 23"/>
          <p:cNvSpPr/>
          <p:nvPr/>
        </p:nvSpPr>
        <p:spPr>
          <a:xfrm>
            <a:off x="598036" y="5962587"/>
            <a:ext cx="968375" cy="265430"/>
          </a:xfrm>
          <a:custGeom>
            <a:avLst/>
            <a:gdLst/>
            <a:ahLst/>
            <a:cxnLst/>
            <a:rect l="l" t="t" r="r" b="b"/>
            <a:pathLst>
              <a:path w="968375" h="265429">
                <a:moveTo>
                  <a:pt x="968175" y="0"/>
                </a:moveTo>
                <a:lnTo>
                  <a:pt x="0" y="0"/>
                </a:lnTo>
                <a:lnTo>
                  <a:pt x="0" y="265028"/>
                </a:lnTo>
                <a:lnTo>
                  <a:pt x="483487" y="265028"/>
                </a:lnTo>
                <a:lnTo>
                  <a:pt x="968175" y="265028"/>
                </a:lnTo>
                <a:lnTo>
                  <a:pt x="968175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11485994" y="1712734"/>
            <a:ext cx="213995" cy="888365"/>
          </a:xfrm>
          <a:custGeom>
            <a:avLst/>
            <a:gdLst/>
            <a:ahLst/>
            <a:cxnLst/>
            <a:rect l="l" t="t" r="r" b="b"/>
            <a:pathLst>
              <a:path w="213995" h="888364">
                <a:moveTo>
                  <a:pt x="0" y="0"/>
                </a:moveTo>
                <a:lnTo>
                  <a:pt x="213702" y="0"/>
                </a:lnTo>
                <a:lnTo>
                  <a:pt x="213702" y="888187"/>
                </a:lnTo>
                <a:lnTo>
                  <a:pt x="112229" y="88818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11497944" y="2547200"/>
            <a:ext cx="107950" cy="107950"/>
          </a:xfrm>
          <a:custGeom>
            <a:avLst/>
            <a:gdLst/>
            <a:ahLst/>
            <a:cxnLst/>
            <a:rect l="l" t="t" r="r" b="b"/>
            <a:pathLst>
              <a:path w="107950" h="107950">
                <a:moveTo>
                  <a:pt x="107429" y="0"/>
                </a:moveTo>
                <a:lnTo>
                  <a:pt x="0" y="53721"/>
                </a:lnTo>
                <a:lnTo>
                  <a:pt x="107429" y="107442"/>
                </a:lnTo>
                <a:lnTo>
                  <a:pt x="107429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11485994" y="1712734"/>
            <a:ext cx="213995" cy="1564005"/>
          </a:xfrm>
          <a:custGeom>
            <a:avLst/>
            <a:gdLst/>
            <a:ahLst/>
            <a:cxnLst/>
            <a:rect l="l" t="t" r="r" b="b"/>
            <a:pathLst>
              <a:path w="213995" h="1564004">
                <a:moveTo>
                  <a:pt x="0" y="0"/>
                </a:moveTo>
                <a:lnTo>
                  <a:pt x="213702" y="0"/>
                </a:lnTo>
                <a:lnTo>
                  <a:pt x="213702" y="1563878"/>
                </a:lnTo>
                <a:lnTo>
                  <a:pt x="76403" y="1563878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11462131" y="3222903"/>
            <a:ext cx="107950" cy="107950"/>
          </a:xfrm>
          <a:custGeom>
            <a:avLst/>
            <a:gdLst/>
            <a:ahLst/>
            <a:cxnLst/>
            <a:rect l="l" t="t" r="r" b="b"/>
            <a:pathLst>
              <a:path w="107950" h="107950">
                <a:moveTo>
                  <a:pt x="107429" y="0"/>
                </a:moveTo>
                <a:lnTo>
                  <a:pt x="0" y="53708"/>
                </a:lnTo>
                <a:lnTo>
                  <a:pt x="107429" y="107429"/>
                </a:lnTo>
                <a:lnTo>
                  <a:pt x="107429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/>
            <a:endParaRPr sz="8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11464518" y="4292536"/>
            <a:ext cx="107950" cy="107950"/>
          </a:xfrm>
          <a:custGeom>
            <a:avLst/>
            <a:gdLst/>
            <a:ahLst/>
            <a:cxnLst/>
            <a:rect l="l" t="t" r="r" b="b"/>
            <a:pathLst>
              <a:path w="107950" h="107950">
                <a:moveTo>
                  <a:pt x="107429" y="0"/>
                </a:moveTo>
                <a:lnTo>
                  <a:pt x="0" y="53721"/>
                </a:lnTo>
                <a:lnTo>
                  <a:pt x="107429" y="107454"/>
                </a:lnTo>
                <a:lnTo>
                  <a:pt x="107429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11454968" y="5326366"/>
            <a:ext cx="107950" cy="107950"/>
          </a:xfrm>
          <a:custGeom>
            <a:avLst/>
            <a:gdLst/>
            <a:ahLst/>
            <a:cxnLst/>
            <a:rect l="l" t="t" r="r" b="b"/>
            <a:pathLst>
              <a:path w="107950" h="107950">
                <a:moveTo>
                  <a:pt x="107429" y="0"/>
                </a:moveTo>
                <a:lnTo>
                  <a:pt x="0" y="53721"/>
                </a:lnTo>
                <a:lnTo>
                  <a:pt x="107429" y="107442"/>
                </a:lnTo>
                <a:lnTo>
                  <a:pt x="107429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/>
            <a:endParaRPr sz="8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1613597" y="2895378"/>
            <a:ext cx="393361" cy="355086"/>
          </a:xfrm>
          <a:custGeom>
            <a:avLst/>
            <a:gdLst/>
            <a:ahLst/>
            <a:cxnLst/>
            <a:rect l="l" t="t" r="r" b="b"/>
            <a:pathLst>
              <a:path w="278764" h="361950">
                <a:moveTo>
                  <a:pt x="278155" y="0"/>
                </a:moveTo>
                <a:lnTo>
                  <a:pt x="138480" y="0"/>
                </a:lnTo>
                <a:lnTo>
                  <a:pt x="138480" y="42976"/>
                </a:lnTo>
                <a:lnTo>
                  <a:pt x="0" y="42976"/>
                </a:lnTo>
              </a:path>
              <a:path w="278764" h="361950">
                <a:moveTo>
                  <a:pt x="278155" y="0"/>
                </a:moveTo>
                <a:lnTo>
                  <a:pt x="278155" y="0"/>
                </a:lnTo>
              </a:path>
              <a:path w="278764" h="361950">
                <a:moveTo>
                  <a:pt x="0" y="42976"/>
                </a:moveTo>
                <a:lnTo>
                  <a:pt x="0" y="42976"/>
                </a:lnTo>
              </a:path>
              <a:path w="278764" h="361950">
                <a:moveTo>
                  <a:pt x="267411" y="361734"/>
                </a:moveTo>
                <a:lnTo>
                  <a:pt x="133692" y="361734"/>
                </a:lnTo>
                <a:lnTo>
                  <a:pt x="133692" y="44183"/>
                </a:lnTo>
                <a:lnTo>
                  <a:pt x="0" y="44183"/>
                </a:lnTo>
              </a:path>
              <a:path w="278764" h="361950">
                <a:moveTo>
                  <a:pt x="0" y="44183"/>
                </a:moveTo>
                <a:lnTo>
                  <a:pt x="0" y="44183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1768071" y="2182216"/>
            <a:ext cx="614680" cy="29156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145" rIns="0" bIns="0" rtlCol="0">
            <a:spAutoFit/>
          </a:bodyPr>
          <a:lstStyle/>
          <a:p>
            <a:pPr marR="508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Son 2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estructuras</a:t>
            </a:r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3547363" y="3630686"/>
            <a:ext cx="985519" cy="14897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Cornete med.</a:t>
            </a:r>
          </a:p>
        </p:txBody>
      </p:sp>
      <p:sp>
        <p:nvSpPr>
          <p:cNvPr id="152" name="object 152"/>
          <p:cNvSpPr/>
          <p:nvPr/>
        </p:nvSpPr>
        <p:spPr>
          <a:xfrm>
            <a:off x="3386073" y="2953092"/>
            <a:ext cx="322580" cy="7620"/>
          </a:xfrm>
          <a:custGeom>
            <a:avLst/>
            <a:gdLst/>
            <a:ahLst/>
            <a:cxnLst/>
            <a:rect l="l" t="t" r="r" b="b"/>
            <a:pathLst>
              <a:path w="322579" h="7619">
                <a:moveTo>
                  <a:pt x="-17905" y="3581"/>
                </a:moveTo>
                <a:lnTo>
                  <a:pt x="340231" y="3581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3369360" y="2961449"/>
            <a:ext cx="326390" cy="365760"/>
          </a:xfrm>
          <a:custGeom>
            <a:avLst/>
            <a:gdLst/>
            <a:ahLst/>
            <a:cxnLst/>
            <a:rect l="l" t="t" r="r" b="b"/>
            <a:pathLst>
              <a:path w="326389" h="365760">
                <a:moveTo>
                  <a:pt x="16713" y="0"/>
                </a:moveTo>
                <a:lnTo>
                  <a:pt x="170700" y="0"/>
                </a:lnTo>
                <a:lnTo>
                  <a:pt x="170700" y="291299"/>
                </a:lnTo>
                <a:lnTo>
                  <a:pt x="325907" y="291299"/>
                </a:lnTo>
              </a:path>
              <a:path w="326389" h="365760">
                <a:moveTo>
                  <a:pt x="16713" y="0"/>
                </a:moveTo>
                <a:lnTo>
                  <a:pt x="16713" y="0"/>
                </a:lnTo>
              </a:path>
              <a:path w="326389" h="365760">
                <a:moveTo>
                  <a:pt x="0" y="365302"/>
                </a:moveTo>
                <a:lnTo>
                  <a:pt x="162356" y="365302"/>
                </a:lnTo>
                <a:lnTo>
                  <a:pt x="162356" y="290093"/>
                </a:lnTo>
                <a:lnTo>
                  <a:pt x="325907" y="290093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6" name="object 156"/>
          <p:cNvSpPr/>
          <p:nvPr/>
        </p:nvSpPr>
        <p:spPr>
          <a:xfrm>
            <a:off x="4343489" y="3245573"/>
            <a:ext cx="86360" cy="7620"/>
          </a:xfrm>
          <a:custGeom>
            <a:avLst/>
            <a:gdLst/>
            <a:ahLst/>
            <a:cxnLst/>
            <a:rect l="l" t="t" r="r" b="b"/>
            <a:pathLst>
              <a:path w="86360" h="7620">
                <a:moveTo>
                  <a:pt x="-17905" y="3587"/>
                </a:moveTo>
                <a:lnTo>
                  <a:pt x="103859" y="358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81" name="object 181"/>
          <p:cNvSpPr/>
          <p:nvPr/>
        </p:nvSpPr>
        <p:spPr>
          <a:xfrm flipV="1">
            <a:off x="1198226" y="5566888"/>
            <a:ext cx="487911" cy="45719"/>
          </a:xfrm>
          <a:custGeom>
            <a:avLst/>
            <a:gdLst/>
            <a:ahLst/>
            <a:cxnLst/>
            <a:rect l="l" t="t" r="r" b="b"/>
            <a:pathLst>
              <a:path w="238125" h="3810">
                <a:moveTo>
                  <a:pt x="-17905" y="1790"/>
                </a:moveTo>
                <a:lnTo>
                  <a:pt x="255484" y="179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02" name="object 202"/>
          <p:cNvSpPr/>
          <p:nvPr/>
        </p:nvSpPr>
        <p:spPr>
          <a:xfrm>
            <a:off x="1198226" y="6043560"/>
            <a:ext cx="536895" cy="52814"/>
          </a:xfrm>
          <a:custGeom>
            <a:avLst/>
            <a:gdLst/>
            <a:ahLst/>
            <a:cxnLst/>
            <a:rect l="l" t="t" r="r" b="b"/>
            <a:pathLst>
              <a:path w="168910" h="1270">
                <a:moveTo>
                  <a:pt x="-17905" y="597"/>
                </a:moveTo>
                <a:lnTo>
                  <a:pt x="186231" y="59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03" name="object 203"/>
          <p:cNvSpPr/>
          <p:nvPr/>
        </p:nvSpPr>
        <p:spPr>
          <a:xfrm>
            <a:off x="2574960" y="5949455"/>
            <a:ext cx="151765" cy="318135"/>
          </a:xfrm>
          <a:custGeom>
            <a:avLst/>
            <a:gdLst/>
            <a:ahLst/>
            <a:cxnLst/>
            <a:rect l="l" t="t" r="r" b="b"/>
            <a:pathLst>
              <a:path w="151764" h="318135">
                <a:moveTo>
                  <a:pt x="0" y="146843"/>
                </a:moveTo>
                <a:lnTo>
                  <a:pt x="74015" y="146843"/>
                </a:lnTo>
                <a:lnTo>
                  <a:pt x="74015" y="317554"/>
                </a:lnTo>
                <a:lnTo>
                  <a:pt x="149225" y="317554"/>
                </a:lnTo>
              </a:path>
              <a:path w="151764" h="318135">
                <a:moveTo>
                  <a:pt x="0" y="146843"/>
                </a:moveTo>
                <a:lnTo>
                  <a:pt x="0" y="146843"/>
                </a:lnTo>
              </a:path>
              <a:path w="151764" h="318135">
                <a:moveTo>
                  <a:pt x="149225" y="317554"/>
                </a:moveTo>
                <a:lnTo>
                  <a:pt x="149225" y="317554"/>
                </a:lnTo>
              </a:path>
              <a:path w="151764" h="318135">
                <a:moveTo>
                  <a:pt x="0" y="146843"/>
                </a:moveTo>
                <a:lnTo>
                  <a:pt x="75222" y="146843"/>
                </a:lnTo>
                <a:lnTo>
                  <a:pt x="75222" y="0"/>
                </a:lnTo>
                <a:lnTo>
                  <a:pt x="151625" y="0"/>
                </a:lnTo>
              </a:path>
              <a:path w="151764" h="318135">
                <a:moveTo>
                  <a:pt x="0" y="146843"/>
                </a:moveTo>
                <a:lnTo>
                  <a:pt x="0" y="146843"/>
                </a:lnTo>
              </a:path>
              <a:path w="151764" h="318135">
                <a:moveTo>
                  <a:pt x="151625" y="0"/>
                </a:moveTo>
                <a:lnTo>
                  <a:pt x="151625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3334216" y="5939905"/>
            <a:ext cx="101600" cy="10160"/>
          </a:xfrm>
          <a:custGeom>
            <a:avLst/>
            <a:gdLst/>
            <a:ahLst/>
            <a:cxnLst/>
            <a:rect l="l" t="t" r="r" b="b"/>
            <a:pathLst>
              <a:path w="101600" h="10160">
                <a:moveTo>
                  <a:pt x="-17905" y="4775"/>
                </a:moveTo>
                <a:lnTo>
                  <a:pt x="119391" y="4775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10" name="object 210"/>
          <p:cNvSpPr/>
          <p:nvPr/>
        </p:nvSpPr>
        <p:spPr>
          <a:xfrm>
            <a:off x="3435702" y="6263428"/>
            <a:ext cx="94615" cy="3810"/>
          </a:xfrm>
          <a:custGeom>
            <a:avLst/>
            <a:gdLst/>
            <a:ahLst/>
            <a:cxnLst/>
            <a:rect l="l" t="t" r="r" b="b"/>
            <a:pathLst>
              <a:path w="94614" h="3810">
                <a:moveTo>
                  <a:pt x="-17905" y="1790"/>
                </a:moveTo>
                <a:lnTo>
                  <a:pt x="112203" y="179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11" name="object 211"/>
          <p:cNvSpPr/>
          <p:nvPr/>
        </p:nvSpPr>
        <p:spPr>
          <a:xfrm>
            <a:off x="10562842" y="2379625"/>
            <a:ext cx="205740" cy="193675"/>
          </a:xfrm>
          <a:custGeom>
            <a:avLst/>
            <a:gdLst/>
            <a:ahLst/>
            <a:cxnLst/>
            <a:rect l="l" t="t" r="r" b="b"/>
            <a:pathLst>
              <a:path w="205740" h="193675">
                <a:moveTo>
                  <a:pt x="205346" y="193382"/>
                </a:moveTo>
                <a:lnTo>
                  <a:pt x="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16" name="object 216"/>
          <p:cNvSpPr/>
          <p:nvPr/>
        </p:nvSpPr>
        <p:spPr>
          <a:xfrm>
            <a:off x="10598668" y="2573008"/>
            <a:ext cx="169545" cy="200660"/>
          </a:xfrm>
          <a:custGeom>
            <a:avLst/>
            <a:gdLst/>
            <a:ahLst/>
            <a:cxnLst/>
            <a:rect l="l" t="t" r="r" b="b"/>
            <a:pathLst>
              <a:path w="169545" h="200660">
                <a:moveTo>
                  <a:pt x="169519" y="0"/>
                </a:moveTo>
                <a:lnTo>
                  <a:pt x="0" y="200571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17" name="object 217"/>
          <p:cNvSpPr/>
          <p:nvPr/>
        </p:nvSpPr>
        <p:spPr>
          <a:xfrm>
            <a:off x="9574387" y="2773579"/>
            <a:ext cx="82550" cy="2540"/>
          </a:xfrm>
          <a:custGeom>
            <a:avLst/>
            <a:gdLst/>
            <a:ahLst/>
            <a:cxnLst/>
            <a:rect l="l" t="t" r="r" b="b"/>
            <a:pathLst>
              <a:path w="82550" h="2539">
                <a:moveTo>
                  <a:pt x="-17905" y="1187"/>
                </a:moveTo>
                <a:lnTo>
                  <a:pt x="100277" y="118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18" name="object 218"/>
          <p:cNvSpPr/>
          <p:nvPr/>
        </p:nvSpPr>
        <p:spPr>
          <a:xfrm>
            <a:off x="8763797" y="2775954"/>
            <a:ext cx="130175" cy="1270"/>
          </a:xfrm>
          <a:custGeom>
            <a:avLst/>
            <a:gdLst/>
            <a:ahLst/>
            <a:cxnLst/>
            <a:rect l="l" t="t" r="r" b="b"/>
            <a:pathLst>
              <a:path w="130175" h="1269">
                <a:moveTo>
                  <a:pt x="-17905" y="603"/>
                </a:moveTo>
                <a:lnTo>
                  <a:pt x="148029" y="603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36" name="object 236"/>
          <p:cNvSpPr/>
          <p:nvPr/>
        </p:nvSpPr>
        <p:spPr>
          <a:xfrm>
            <a:off x="7678966" y="6573284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248310" y="0"/>
                </a:moveTo>
                <a:lnTo>
                  <a:pt x="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5" name="object 275"/>
          <p:cNvSpPr/>
          <p:nvPr/>
        </p:nvSpPr>
        <p:spPr>
          <a:xfrm>
            <a:off x="4372152" y="1052562"/>
            <a:ext cx="79375" cy="64769"/>
          </a:xfrm>
          <a:custGeom>
            <a:avLst/>
            <a:gdLst/>
            <a:ahLst/>
            <a:cxnLst/>
            <a:rect l="l" t="t" r="r" b="b"/>
            <a:pathLst>
              <a:path w="79375" h="64769">
                <a:moveTo>
                  <a:pt x="45364" y="0"/>
                </a:moveTo>
                <a:lnTo>
                  <a:pt x="0" y="64477"/>
                </a:lnTo>
                <a:lnTo>
                  <a:pt x="78790" y="63271"/>
                </a:lnTo>
                <a:lnTo>
                  <a:pt x="45364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/>
            <a:endParaRPr sz="8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3" name="object 273"/>
          <p:cNvSpPr/>
          <p:nvPr/>
        </p:nvSpPr>
        <p:spPr>
          <a:xfrm>
            <a:off x="4367377" y="504608"/>
            <a:ext cx="67310" cy="79375"/>
          </a:xfrm>
          <a:custGeom>
            <a:avLst/>
            <a:gdLst/>
            <a:ahLst/>
            <a:cxnLst/>
            <a:rect l="l" t="t" r="r" b="b"/>
            <a:pathLst>
              <a:path w="67310" h="79375">
                <a:moveTo>
                  <a:pt x="0" y="0"/>
                </a:moveTo>
                <a:lnTo>
                  <a:pt x="4775" y="78803"/>
                </a:lnTo>
                <a:lnTo>
                  <a:pt x="66852" y="4297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2" name="object 272"/>
          <p:cNvSpPr/>
          <p:nvPr/>
        </p:nvSpPr>
        <p:spPr>
          <a:xfrm>
            <a:off x="4400804" y="561911"/>
            <a:ext cx="238760" cy="413384"/>
          </a:xfrm>
          <a:custGeom>
            <a:avLst/>
            <a:gdLst/>
            <a:ahLst/>
            <a:cxnLst/>
            <a:rect l="l" t="t" r="r" b="b"/>
            <a:pathLst>
              <a:path w="238760" h="413384">
                <a:moveTo>
                  <a:pt x="238760" y="413067"/>
                </a:moveTo>
                <a:lnTo>
                  <a:pt x="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4" name="object 274"/>
          <p:cNvSpPr/>
          <p:nvPr/>
        </p:nvSpPr>
        <p:spPr>
          <a:xfrm>
            <a:off x="4430649" y="974978"/>
            <a:ext cx="208915" cy="111125"/>
          </a:xfrm>
          <a:custGeom>
            <a:avLst/>
            <a:gdLst/>
            <a:ahLst/>
            <a:cxnLst/>
            <a:rect l="l" t="t" r="r" b="b"/>
            <a:pathLst>
              <a:path w="208914" h="111125">
                <a:moveTo>
                  <a:pt x="208915" y="0"/>
                </a:moveTo>
                <a:lnTo>
                  <a:pt x="0" y="11101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6" name="object 276"/>
          <p:cNvSpPr/>
          <p:nvPr/>
        </p:nvSpPr>
        <p:spPr>
          <a:xfrm>
            <a:off x="7680172" y="560717"/>
            <a:ext cx="295275" cy="414655"/>
          </a:xfrm>
          <a:custGeom>
            <a:avLst/>
            <a:gdLst/>
            <a:ahLst/>
            <a:cxnLst/>
            <a:rect l="l" t="t" r="r" b="b"/>
            <a:pathLst>
              <a:path w="295275" h="414655">
                <a:moveTo>
                  <a:pt x="0" y="414261"/>
                </a:moveTo>
                <a:lnTo>
                  <a:pt x="294855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7" name="object 277"/>
          <p:cNvSpPr/>
          <p:nvPr/>
        </p:nvSpPr>
        <p:spPr>
          <a:xfrm>
            <a:off x="7943989" y="507008"/>
            <a:ext cx="69850" cy="79375"/>
          </a:xfrm>
          <a:custGeom>
            <a:avLst/>
            <a:gdLst/>
            <a:ahLst/>
            <a:cxnLst/>
            <a:rect l="l" t="t" r="r" b="b"/>
            <a:pathLst>
              <a:path w="69850" h="79375">
                <a:moveTo>
                  <a:pt x="69253" y="0"/>
                </a:moveTo>
                <a:lnTo>
                  <a:pt x="0" y="36995"/>
                </a:lnTo>
                <a:lnTo>
                  <a:pt x="57302" y="78778"/>
                </a:lnTo>
                <a:lnTo>
                  <a:pt x="69253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/>
            <a:endParaRPr sz="8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8" name="object 278"/>
          <p:cNvSpPr/>
          <p:nvPr/>
        </p:nvSpPr>
        <p:spPr>
          <a:xfrm>
            <a:off x="7678966" y="974978"/>
            <a:ext cx="252095" cy="121920"/>
          </a:xfrm>
          <a:custGeom>
            <a:avLst/>
            <a:gdLst/>
            <a:ahLst/>
            <a:cxnLst/>
            <a:rect l="l" t="t" r="r" b="b"/>
            <a:pathLst>
              <a:path w="252095" h="121919">
                <a:moveTo>
                  <a:pt x="0" y="0"/>
                </a:moveTo>
                <a:lnTo>
                  <a:pt x="251891" y="121754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pPr algn="ctr"/>
            <a:endParaRPr sz="8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9" name="object 279"/>
          <p:cNvSpPr/>
          <p:nvPr/>
        </p:nvSpPr>
        <p:spPr>
          <a:xfrm>
            <a:off x="7910576" y="1063307"/>
            <a:ext cx="80010" cy="63500"/>
          </a:xfrm>
          <a:custGeom>
            <a:avLst/>
            <a:gdLst/>
            <a:ahLst/>
            <a:cxnLst/>
            <a:rect l="l" t="t" r="r" b="b"/>
            <a:pathLst>
              <a:path w="80009" h="63500">
                <a:moveTo>
                  <a:pt x="31026" y="0"/>
                </a:moveTo>
                <a:lnTo>
                  <a:pt x="0" y="63271"/>
                </a:lnTo>
                <a:lnTo>
                  <a:pt x="79971" y="62077"/>
                </a:lnTo>
                <a:lnTo>
                  <a:pt x="31026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algn="ctr"/>
            <a:endParaRPr sz="8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5B9A6352-4639-7888-7713-A7F39A18B45F}"/>
              </a:ext>
            </a:extLst>
          </p:cNvPr>
          <p:cNvSpPr txBox="1"/>
          <p:nvPr/>
        </p:nvSpPr>
        <p:spPr>
          <a:xfrm>
            <a:off x="1720072" y="5454048"/>
            <a:ext cx="2400909" cy="37457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Deglución, respiración (permite el paso de aire a la tráquea), fonación y audición.</a:t>
            </a:r>
            <a:endParaRPr lang="es-CO"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20184" y="154881"/>
            <a:ext cx="3257333" cy="38804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R="5080" algn="ctr"/>
            <a:r>
              <a:rPr lang="es-CO" sz="2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SISTEMA RESPIRATORIO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646355" y="1361050"/>
            <a:ext cx="991869" cy="17488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175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Compuesto por: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646356" y="1626031"/>
            <a:ext cx="991869" cy="15536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145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Vías respiratorias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952809" y="2275752"/>
            <a:ext cx="610235" cy="17025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048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Tienen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754206" y="2470416"/>
            <a:ext cx="700762" cy="21779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254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TRÁQUEA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755361" y="1548421"/>
            <a:ext cx="1735455" cy="28518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Vías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respiratorias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superiores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 altas.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884826" y="4454944"/>
            <a:ext cx="542925" cy="18799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587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FARINGE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805040" y="2819818"/>
            <a:ext cx="647934" cy="35399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R="5080"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CAVIDAD NASAL</a:t>
            </a:r>
          </a:p>
        </p:txBody>
      </p:sp>
      <p:sp>
        <p:nvSpPr>
          <p:cNvPr id="37" name="object 37"/>
          <p:cNvSpPr txBox="1"/>
          <p:nvPr/>
        </p:nvSpPr>
        <p:spPr>
          <a:xfrm>
            <a:off x="10493850" y="4232118"/>
            <a:ext cx="956954" cy="21779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254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BRONQUIOLOS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10719069" y="5362169"/>
            <a:ext cx="709930" cy="18799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587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PULMONES</a:t>
            </a:r>
          </a:p>
        </p:txBody>
      </p:sp>
      <p:sp>
        <p:nvSpPr>
          <p:cNvPr id="57" name="object 57"/>
          <p:cNvSpPr txBox="1"/>
          <p:nvPr/>
        </p:nvSpPr>
        <p:spPr>
          <a:xfrm>
            <a:off x="7334819" y="2670303"/>
            <a:ext cx="1429385" cy="17238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2384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División de la tráquea</a:t>
            </a:r>
          </a:p>
        </p:txBody>
      </p:sp>
      <p:sp>
        <p:nvSpPr>
          <p:cNvPr id="61" name="object 61"/>
          <p:cNvSpPr txBox="1"/>
          <p:nvPr/>
        </p:nvSpPr>
        <p:spPr>
          <a:xfrm>
            <a:off x="1986494" y="2830766"/>
            <a:ext cx="440055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Anterior</a:t>
            </a:r>
          </a:p>
        </p:txBody>
      </p:sp>
      <p:sp>
        <p:nvSpPr>
          <p:cNvPr id="67" name="object 67"/>
          <p:cNvSpPr txBox="1"/>
          <p:nvPr/>
        </p:nvSpPr>
        <p:spPr>
          <a:xfrm>
            <a:off x="2940145" y="2870437"/>
            <a:ext cx="478155" cy="15465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651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Narinas</a:t>
            </a:r>
          </a:p>
        </p:txBody>
      </p:sp>
      <p:sp>
        <p:nvSpPr>
          <p:cNvPr id="73" name="object 73"/>
          <p:cNvSpPr txBox="1"/>
          <p:nvPr/>
        </p:nvSpPr>
        <p:spPr>
          <a:xfrm>
            <a:off x="9716729" y="4843247"/>
            <a:ext cx="559435" cy="28518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Forma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piramidal</a:t>
            </a:r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8893922" y="2670303"/>
            <a:ext cx="679450" cy="17238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2384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Carina</a:t>
            </a:r>
          </a:p>
        </p:txBody>
      </p:sp>
      <p:sp>
        <p:nvSpPr>
          <p:cNvPr id="76" name="object 76"/>
          <p:cNvSpPr txBox="1"/>
          <p:nvPr/>
        </p:nvSpPr>
        <p:spPr>
          <a:xfrm>
            <a:off x="9144431" y="5562047"/>
            <a:ext cx="500380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 Bordes</a:t>
            </a:r>
          </a:p>
        </p:txBody>
      </p:sp>
      <p:sp>
        <p:nvSpPr>
          <p:cNvPr id="78" name="object 78"/>
          <p:cNvSpPr txBox="1"/>
          <p:nvPr/>
        </p:nvSpPr>
        <p:spPr>
          <a:xfrm>
            <a:off x="9229375" y="6186447"/>
            <a:ext cx="441959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 Caras</a:t>
            </a:r>
          </a:p>
        </p:txBody>
      </p:sp>
      <p:sp>
        <p:nvSpPr>
          <p:cNvPr id="82" name="object 82"/>
          <p:cNvSpPr txBox="1"/>
          <p:nvPr/>
        </p:nvSpPr>
        <p:spPr>
          <a:xfrm>
            <a:off x="8486906" y="5475138"/>
            <a:ext cx="553782" cy="42210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algn="ctr"/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Borde</a:t>
            </a:r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inferior o base</a:t>
            </a:r>
          </a:p>
        </p:txBody>
      </p:sp>
      <p:sp>
        <p:nvSpPr>
          <p:cNvPr id="89" name="object 89"/>
          <p:cNvSpPr txBox="1"/>
          <p:nvPr/>
        </p:nvSpPr>
        <p:spPr>
          <a:xfrm>
            <a:off x="7031083" y="5486823"/>
            <a:ext cx="576883" cy="42210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algn="ctr"/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Borde</a:t>
            </a:r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anterior: Delgado</a:t>
            </a:r>
          </a:p>
        </p:txBody>
      </p:sp>
      <p:sp>
        <p:nvSpPr>
          <p:cNvPr id="94" name="object 94"/>
          <p:cNvSpPr txBox="1"/>
          <p:nvPr/>
        </p:nvSpPr>
        <p:spPr>
          <a:xfrm>
            <a:off x="7716692" y="5505950"/>
            <a:ext cx="635033" cy="42210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algn="ctr"/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Borde</a:t>
            </a:r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posterior: grueso.</a:t>
            </a:r>
          </a:p>
        </p:txBody>
      </p:sp>
      <p:sp>
        <p:nvSpPr>
          <p:cNvPr id="99" name="object 99"/>
          <p:cNvSpPr txBox="1"/>
          <p:nvPr/>
        </p:nvSpPr>
        <p:spPr>
          <a:xfrm>
            <a:off x="7657921" y="6187494"/>
            <a:ext cx="627380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Cara costal</a:t>
            </a:r>
          </a:p>
        </p:txBody>
      </p:sp>
      <p:sp>
        <p:nvSpPr>
          <p:cNvPr id="103" name="object 103"/>
          <p:cNvSpPr txBox="1"/>
          <p:nvPr/>
        </p:nvSpPr>
        <p:spPr>
          <a:xfrm>
            <a:off x="6874116" y="6171882"/>
            <a:ext cx="639445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Cara lateral</a:t>
            </a:r>
          </a:p>
        </p:txBody>
      </p:sp>
      <p:sp>
        <p:nvSpPr>
          <p:cNvPr id="107" name="object 107"/>
          <p:cNvSpPr txBox="1"/>
          <p:nvPr/>
        </p:nvSpPr>
        <p:spPr>
          <a:xfrm>
            <a:off x="8370537" y="6119137"/>
            <a:ext cx="777875" cy="29156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145" rIns="0" bIns="0" rtlCol="0">
            <a:spAutoFit/>
          </a:bodyPr>
          <a:lstStyle/>
          <a:p>
            <a:pPr marR="508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Cara interna o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mediastinica</a:t>
            </a:r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9247012" y="2222830"/>
            <a:ext cx="612775" cy="29156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145" rIns="0" bIns="0" rtlCol="0">
            <a:spAutoFit/>
          </a:bodyPr>
          <a:lstStyle/>
          <a:p>
            <a:pPr marR="5080" algn="ctr"/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Anillos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forma de C</a:t>
            </a:r>
          </a:p>
        </p:txBody>
      </p:sp>
      <p:sp>
        <p:nvSpPr>
          <p:cNvPr id="113" name="object 113"/>
          <p:cNvSpPr txBox="1"/>
          <p:nvPr/>
        </p:nvSpPr>
        <p:spPr>
          <a:xfrm>
            <a:off x="7789876" y="2218358"/>
            <a:ext cx="1344295" cy="28518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Entre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cartílagos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tienen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tejido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conectivo.</a:t>
            </a:r>
          </a:p>
        </p:txBody>
      </p:sp>
      <p:sp>
        <p:nvSpPr>
          <p:cNvPr id="117" name="object 117"/>
          <p:cNvSpPr txBox="1"/>
          <p:nvPr/>
        </p:nvSpPr>
        <p:spPr>
          <a:xfrm>
            <a:off x="8518188" y="5263273"/>
            <a:ext cx="940435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Pulmón izquierdo</a:t>
            </a:r>
          </a:p>
        </p:txBody>
      </p:sp>
      <p:sp>
        <p:nvSpPr>
          <p:cNvPr id="121" name="object 121"/>
          <p:cNvSpPr txBox="1"/>
          <p:nvPr/>
        </p:nvSpPr>
        <p:spPr>
          <a:xfrm>
            <a:off x="7759726" y="4868431"/>
            <a:ext cx="429259" cy="29156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145" rIns="0" bIns="0" rtlCol="0">
            <a:spAutoFit/>
          </a:bodyPr>
          <a:lstStyle/>
          <a:p>
            <a:pPr marR="508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Tienen: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Cisuras</a:t>
            </a:r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2597685" y="2171839"/>
            <a:ext cx="627354" cy="29086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6510" rIns="0" bIns="0" rtlCol="0">
            <a:spAutoFit/>
          </a:bodyPr>
          <a:lstStyle/>
          <a:p>
            <a:pPr algn="ctr"/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Derecha</a:t>
            </a:r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 izquierda</a:t>
            </a:r>
          </a:p>
        </p:txBody>
      </p:sp>
      <p:sp>
        <p:nvSpPr>
          <p:cNvPr id="133" name="object 133"/>
          <p:cNvSpPr txBox="1"/>
          <p:nvPr/>
        </p:nvSpPr>
        <p:spPr>
          <a:xfrm>
            <a:off x="3399454" y="2161412"/>
            <a:ext cx="520700" cy="29156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145" rIns="0" bIns="0" rtlCol="0">
            <a:spAutoFit/>
          </a:bodyPr>
          <a:lstStyle/>
          <a:p>
            <a:pPr marR="5080" algn="ctr"/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Ubicadas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por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</p:txBody>
      </p:sp>
      <p:sp>
        <p:nvSpPr>
          <p:cNvPr id="135" name="object 135"/>
          <p:cNvSpPr txBox="1"/>
          <p:nvPr/>
        </p:nvSpPr>
        <p:spPr>
          <a:xfrm>
            <a:off x="4432274" y="1920887"/>
            <a:ext cx="1153160" cy="29156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145" rIns="0" bIns="0" rtlCol="0">
            <a:spAutoFit/>
          </a:bodyPr>
          <a:lstStyle/>
          <a:p>
            <a:pPr marR="508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Encima de la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cavidad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bucal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137" name="object 137"/>
          <p:cNvSpPr txBox="1"/>
          <p:nvPr/>
        </p:nvSpPr>
        <p:spPr>
          <a:xfrm>
            <a:off x="4447794" y="2318435"/>
            <a:ext cx="1270998" cy="4277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145" rIns="0" bIns="0" rtlCol="0">
            <a:spAutoFit/>
          </a:bodyPr>
          <a:lstStyle/>
          <a:p>
            <a:pPr marR="508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Debajo de la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bóveda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craneana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(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etmoides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</a:t>
            </a:r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esfenoides, frontal)</a:t>
            </a:r>
          </a:p>
        </p:txBody>
      </p:sp>
      <p:sp>
        <p:nvSpPr>
          <p:cNvPr id="143" name="object 143"/>
          <p:cNvSpPr txBox="1"/>
          <p:nvPr/>
        </p:nvSpPr>
        <p:spPr>
          <a:xfrm>
            <a:off x="4442574" y="3116052"/>
            <a:ext cx="1135380" cy="27241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Limita un poco la</a:t>
            </a:r>
          </a:p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entrada de aire.</a:t>
            </a:r>
          </a:p>
        </p:txBody>
      </p:sp>
      <p:sp>
        <p:nvSpPr>
          <p:cNvPr id="149" name="object 149"/>
          <p:cNvSpPr txBox="1"/>
          <p:nvPr/>
        </p:nvSpPr>
        <p:spPr>
          <a:xfrm>
            <a:off x="3558794" y="3846456"/>
            <a:ext cx="889000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Cornete inf..</a:t>
            </a:r>
          </a:p>
        </p:txBody>
      </p:sp>
      <p:sp>
        <p:nvSpPr>
          <p:cNvPr id="160" name="object 160"/>
          <p:cNvSpPr txBox="1"/>
          <p:nvPr/>
        </p:nvSpPr>
        <p:spPr>
          <a:xfrm>
            <a:off x="909044" y="3883866"/>
            <a:ext cx="574675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Funciones</a:t>
            </a:r>
          </a:p>
        </p:txBody>
      </p:sp>
      <p:sp>
        <p:nvSpPr>
          <p:cNvPr id="169" name="object 169"/>
          <p:cNvSpPr txBox="1"/>
          <p:nvPr/>
        </p:nvSpPr>
        <p:spPr>
          <a:xfrm>
            <a:off x="2723514" y="1823770"/>
            <a:ext cx="1539240" cy="15181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97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Divido por: Tabique nasal</a:t>
            </a:r>
          </a:p>
        </p:txBody>
      </p:sp>
      <p:sp>
        <p:nvSpPr>
          <p:cNvPr id="173" name="object 173"/>
          <p:cNvSpPr txBox="1"/>
          <p:nvPr/>
        </p:nvSpPr>
        <p:spPr>
          <a:xfrm>
            <a:off x="744960" y="6511094"/>
            <a:ext cx="765810" cy="13975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175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Funciones</a:t>
            </a:r>
          </a:p>
        </p:txBody>
      </p:sp>
      <p:sp>
        <p:nvSpPr>
          <p:cNvPr id="177" name="object 177"/>
          <p:cNvSpPr txBox="1"/>
          <p:nvPr/>
        </p:nvSpPr>
        <p:spPr>
          <a:xfrm>
            <a:off x="901074" y="4860848"/>
            <a:ext cx="573405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Funciones</a:t>
            </a:r>
          </a:p>
        </p:txBody>
      </p:sp>
      <p:sp>
        <p:nvSpPr>
          <p:cNvPr id="197" name="object 197"/>
          <p:cNvSpPr txBox="1"/>
          <p:nvPr/>
        </p:nvSpPr>
        <p:spPr>
          <a:xfrm>
            <a:off x="1734537" y="5943486"/>
            <a:ext cx="839469" cy="28802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970" rIns="0" bIns="0" rtlCol="0">
            <a:spAutoFit/>
          </a:bodyPr>
          <a:lstStyle/>
          <a:p>
            <a:pPr marR="98425" algn="ctr"/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Posee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unos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cartílagos</a:t>
            </a:r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98" name="object 198"/>
          <p:cNvSpPr txBox="1"/>
          <p:nvPr/>
        </p:nvSpPr>
        <p:spPr>
          <a:xfrm>
            <a:off x="2725385" y="5858733"/>
            <a:ext cx="608965" cy="15607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 pares</a:t>
            </a:r>
            <a:endParaRPr sz="8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00" name="object 200"/>
          <p:cNvSpPr txBox="1"/>
          <p:nvPr/>
        </p:nvSpPr>
        <p:spPr>
          <a:xfrm>
            <a:off x="2725385" y="6133904"/>
            <a:ext cx="727075" cy="20431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6096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 impares</a:t>
            </a:r>
            <a:endParaRPr sz="8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05" name="object 205"/>
          <p:cNvSpPr txBox="1"/>
          <p:nvPr/>
        </p:nvSpPr>
        <p:spPr>
          <a:xfrm>
            <a:off x="3482691" y="5869374"/>
            <a:ext cx="1654175" cy="14543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8255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Cricoides, tiroides, epiglotis.</a:t>
            </a:r>
          </a:p>
        </p:txBody>
      </p:sp>
      <p:sp>
        <p:nvSpPr>
          <p:cNvPr id="222" name="object 222"/>
          <p:cNvSpPr txBox="1"/>
          <p:nvPr/>
        </p:nvSpPr>
        <p:spPr>
          <a:xfrm>
            <a:off x="10027651" y="5919652"/>
            <a:ext cx="317500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Tiene</a:t>
            </a:r>
          </a:p>
        </p:txBody>
      </p:sp>
      <p:sp>
        <p:nvSpPr>
          <p:cNvPr id="224" name="object 224"/>
          <p:cNvSpPr txBox="1"/>
          <p:nvPr/>
        </p:nvSpPr>
        <p:spPr>
          <a:xfrm>
            <a:off x="6347891" y="4413122"/>
            <a:ext cx="3825240" cy="16954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29844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 ubican en la parte media de cada pulmón y carecen de cartílagos.</a:t>
            </a:r>
          </a:p>
        </p:txBody>
      </p:sp>
      <p:sp>
        <p:nvSpPr>
          <p:cNvPr id="229" name="object 229"/>
          <p:cNvSpPr txBox="1"/>
          <p:nvPr/>
        </p:nvSpPr>
        <p:spPr>
          <a:xfrm>
            <a:off x="6750341" y="4875528"/>
            <a:ext cx="916305" cy="29156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145" rIns="0" bIns="0" rtlCol="0">
            <a:spAutoFit/>
          </a:bodyPr>
          <a:lstStyle/>
          <a:p>
            <a:pPr marR="5080" algn="ctr"/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Cisura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horizontal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y oblicua</a:t>
            </a:r>
          </a:p>
        </p:txBody>
      </p:sp>
      <p:sp>
        <p:nvSpPr>
          <p:cNvPr id="233" name="object 233"/>
          <p:cNvSpPr txBox="1"/>
          <p:nvPr/>
        </p:nvSpPr>
        <p:spPr>
          <a:xfrm>
            <a:off x="7904934" y="6502963"/>
            <a:ext cx="2047875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Intercambio gaseoso con la sangre.</a:t>
            </a:r>
          </a:p>
        </p:txBody>
      </p:sp>
      <p:sp>
        <p:nvSpPr>
          <p:cNvPr id="239" name="object 239"/>
          <p:cNvSpPr txBox="1"/>
          <p:nvPr/>
        </p:nvSpPr>
        <p:spPr>
          <a:xfrm>
            <a:off x="10854464" y="5802974"/>
            <a:ext cx="573405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Funciones</a:t>
            </a:r>
          </a:p>
        </p:txBody>
      </p:sp>
      <p:sp>
        <p:nvSpPr>
          <p:cNvPr id="252" name="object 252"/>
          <p:cNvSpPr txBox="1"/>
          <p:nvPr/>
        </p:nvSpPr>
        <p:spPr>
          <a:xfrm>
            <a:off x="10751526" y="3569678"/>
            <a:ext cx="570865" cy="14259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715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Función</a:t>
            </a:r>
          </a:p>
        </p:txBody>
      </p:sp>
      <p:sp>
        <p:nvSpPr>
          <p:cNvPr id="257" name="object 257"/>
          <p:cNvSpPr txBox="1"/>
          <p:nvPr/>
        </p:nvSpPr>
        <p:spPr>
          <a:xfrm>
            <a:off x="2904286" y="429682"/>
            <a:ext cx="1430020" cy="15465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651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1) Ventilación pulmonar.</a:t>
            </a:r>
          </a:p>
        </p:txBody>
      </p:sp>
      <p:sp>
        <p:nvSpPr>
          <p:cNvPr id="262" name="object 262"/>
          <p:cNvSpPr txBox="1"/>
          <p:nvPr/>
        </p:nvSpPr>
        <p:spPr>
          <a:xfrm>
            <a:off x="2957402" y="955413"/>
            <a:ext cx="1402715" cy="30930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3020" rIns="0" bIns="0" rtlCol="0">
            <a:spAutoFit/>
          </a:bodyPr>
          <a:lstStyle/>
          <a:p>
            <a:pPr marR="508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2)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Intercambio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gaseoso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alveolo- capilar.</a:t>
            </a:r>
          </a:p>
        </p:txBody>
      </p:sp>
      <p:sp>
        <p:nvSpPr>
          <p:cNvPr id="266" name="object 266"/>
          <p:cNvSpPr txBox="1"/>
          <p:nvPr/>
        </p:nvSpPr>
        <p:spPr>
          <a:xfrm>
            <a:off x="8068595" y="416716"/>
            <a:ext cx="1381760" cy="15465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651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3) Transporte gaseoso.</a:t>
            </a:r>
          </a:p>
        </p:txBody>
      </p:sp>
      <p:sp>
        <p:nvSpPr>
          <p:cNvPr id="270" name="object 270"/>
          <p:cNvSpPr txBox="1"/>
          <p:nvPr/>
        </p:nvSpPr>
        <p:spPr>
          <a:xfrm>
            <a:off x="8047803" y="984055"/>
            <a:ext cx="1402715" cy="28518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4)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Intercambio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gaseoso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capilar-tejido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282" name="object 282"/>
          <p:cNvSpPr txBox="1"/>
          <p:nvPr/>
        </p:nvSpPr>
        <p:spPr>
          <a:xfrm>
            <a:off x="741641" y="284655"/>
            <a:ext cx="2079625" cy="42068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0795" rIns="0" bIns="0" rtlCol="0">
            <a:spAutoFit/>
          </a:bodyPr>
          <a:lstStyle/>
          <a:p>
            <a:pPr marR="116839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aire es transportado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desde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entorno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del sujeto hasta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alveolos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pulmonares y viceversa.</a:t>
            </a:r>
          </a:p>
        </p:txBody>
      </p:sp>
      <p:sp>
        <p:nvSpPr>
          <p:cNvPr id="283" name="object 283"/>
          <p:cNvSpPr txBox="1"/>
          <p:nvPr/>
        </p:nvSpPr>
        <p:spPr>
          <a:xfrm>
            <a:off x="686801" y="811700"/>
            <a:ext cx="2198370" cy="68103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Difusión de gases, O2 y CO2, facilita</a:t>
            </a:r>
          </a:p>
          <a:p>
            <a:pPr marR="14224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oxigeno necesario para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metabolismo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celular, y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elimina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desechos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producidos de CO2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por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mismo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metabolismo.</a:t>
            </a:r>
          </a:p>
        </p:txBody>
      </p:sp>
      <p:sp>
        <p:nvSpPr>
          <p:cNvPr id="284" name="object 284"/>
          <p:cNvSpPr txBox="1"/>
          <p:nvPr/>
        </p:nvSpPr>
        <p:spPr>
          <a:xfrm>
            <a:off x="9581635" y="429088"/>
            <a:ext cx="1740756" cy="14117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445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Transporte de la Hb + O2 y CO2</a:t>
            </a:r>
          </a:p>
        </p:txBody>
      </p:sp>
      <p:sp>
        <p:nvSpPr>
          <p:cNvPr id="285" name="object 285"/>
          <p:cNvSpPr txBox="1"/>
          <p:nvPr/>
        </p:nvSpPr>
        <p:spPr>
          <a:xfrm>
            <a:off x="9656423" y="741819"/>
            <a:ext cx="2061845" cy="69593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marR="508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Los tejidos son reuniones de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células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donde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el O2 que aumentó,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disminuye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sale ATP y moléculas de CO2 y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vuelve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aumenta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O2, luego entra a la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mitocondria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 realiza mismo ciclo.</a:t>
            </a:r>
          </a:p>
        </p:txBody>
      </p:sp>
      <p:sp>
        <p:nvSpPr>
          <p:cNvPr id="10" name="object 145">
            <a:extLst>
              <a:ext uri="{FF2B5EF4-FFF2-40B4-BE49-F238E27FC236}">
                <a16:creationId xmlns:a16="http://schemas.microsoft.com/office/drawing/2014/main" id="{80CCEC32-04F9-7FBD-C96D-1535CA3AEACB}"/>
              </a:ext>
            </a:extLst>
          </p:cNvPr>
          <p:cNvSpPr txBox="1"/>
          <p:nvPr/>
        </p:nvSpPr>
        <p:spPr>
          <a:xfrm>
            <a:off x="3734446" y="2862533"/>
            <a:ext cx="640564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Vibrisas</a:t>
            </a:r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4" name="object 145">
            <a:extLst>
              <a:ext uri="{FF2B5EF4-FFF2-40B4-BE49-F238E27FC236}">
                <a16:creationId xmlns:a16="http://schemas.microsoft.com/office/drawing/2014/main" id="{36A3D838-FCBE-0B0A-7CE2-2B145C02B255}"/>
              </a:ext>
            </a:extLst>
          </p:cNvPr>
          <p:cNvSpPr txBox="1"/>
          <p:nvPr/>
        </p:nvSpPr>
        <p:spPr>
          <a:xfrm>
            <a:off x="4450499" y="2882795"/>
            <a:ext cx="1196568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Retienen partículas.</a:t>
            </a:r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4" name="object 214">
            <a:extLst>
              <a:ext uri="{FF2B5EF4-FFF2-40B4-BE49-F238E27FC236}">
                <a16:creationId xmlns:a16="http://schemas.microsoft.com/office/drawing/2014/main" id="{F491E66D-371D-06C9-17BC-3C3EAF91D0DE}"/>
              </a:ext>
            </a:extLst>
          </p:cNvPr>
          <p:cNvSpPr txBox="1"/>
          <p:nvPr/>
        </p:nvSpPr>
        <p:spPr>
          <a:xfrm>
            <a:off x="9656760" y="2670303"/>
            <a:ext cx="958215" cy="27241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marR="8255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Llegan hasta</a:t>
            </a:r>
          </a:p>
          <a:p>
            <a:pPr marR="762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una zona</a:t>
            </a:r>
          </a:p>
        </p:txBody>
      </p:sp>
      <p:sp>
        <p:nvSpPr>
          <p:cNvPr id="36" name="object 85">
            <a:extLst>
              <a:ext uri="{FF2B5EF4-FFF2-40B4-BE49-F238E27FC236}">
                <a16:creationId xmlns:a16="http://schemas.microsoft.com/office/drawing/2014/main" id="{743B6B08-1599-F6D3-741C-53B8BA1EDEBE}"/>
              </a:ext>
            </a:extLst>
          </p:cNvPr>
          <p:cNvSpPr txBox="1"/>
          <p:nvPr/>
        </p:nvSpPr>
        <p:spPr>
          <a:xfrm>
            <a:off x="7502335" y="3185199"/>
            <a:ext cx="2972142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 derivan: un bronquio derecho y un bronquio izquierdo</a:t>
            </a:r>
          </a:p>
        </p:txBody>
      </p:sp>
      <p:sp>
        <p:nvSpPr>
          <p:cNvPr id="263" name="object 142">
            <a:extLst>
              <a:ext uri="{FF2B5EF4-FFF2-40B4-BE49-F238E27FC236}">
                <a16:creationId xmlns:a16="http://schemas.microsoft.com/office/drawing/2014/main" id="{148BEF71-C455-3F18-2B07-2BDAF3D94B2C}"/>
              </a:ext>
            </a:extLst>
          </p:cNvPr>
          <p:cNvSpPr txBox="1"/>
          <p:nvPr/>
        </p:nvSpPr>
        <p:spPr>
          <a:xfrm>
            <a:off x="3695268" y="3116052"/>
            <a:ext cx="648335" cy="27241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Cornete</a:t>
            </a:r>
          </a:p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 turbina</a:t>
            </a:r>
          </a:p>
        </p:txBody>
      </p:sp>
      <p:sp>
        <p:nvSpPr>
          <p:cNvPr id="26" name="object 162">
            <a:extLst>
              <a:ext uri="{FF2B5EF4-FFF2-40B4-BE49-F238E27FC236}">
                <a16:creationId xmlns:a16="http://schemas.microsoft.com/office/drawing/2014/main" id="{59D77FDD-FDDC-C64A-8FFD-1B8232D69799}"/>
              </a:ext>
            </a:extLst>
          </p:cNvPr>
          <p:cNvSpPr txBox="1"/>
          <p:nvPr/>
        </p:nvSpPr>
        <p:spPr>
          <a:xfrm>
            <a:off x="1732591" y="3546794"/>
            <a:ext cx="1359795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tabLst>
                <a:tab pos="300990" algn="l"/>
              </a:tabLst>
            </a:pP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calentador de aire</a:t>
            </a:r>
          </a:p>
        </p:txBody>
      </p:sp>
      <p:sp>
        <p:nvSpPr>
          <p:cNvPr id="28" name="object 164">
            <a:extLst>
              <a:ext uri="{FF2B5EF4-FFF2-40B4-BE49-F238E27FC236}">
                <a16:creationId xmlns:a16="http://schemas.microsoft.com/office/drawing/2014/main" id="{CEBF2140-F613-FB7B-AF9E-32B385D68BA1}"/>
              </a:ext>
            </a:extLst>
          </p:cNvPr>
          <p:cNvSpPr txBox="1"/>
          <p:nvPr/>
        </p:nvSpPr>
        <p:spPr>
          <a:xfrm>
            <a:off x="1716752" y="3793050"/>
            <a:ext cx="1815280" cy="29156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7145" rIns="0" bIns="0" rtlCol="0">
            <a:spAutoFit/>
          </a:bodyPr>
          <a:lstStyle/>
          <a:p>
            <a:pPr marR="154305" algn="ctr">
              <a:tabLst>
                <a:tab pos="338455" algn="l"/>
              </a:tabLst>
            </a:pP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filtrador del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aire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Purifican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el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aire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para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entrar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a los pulmones</a:t>
            </a:r>
          </a:p>
        </p:txBody>
      </p:sp>
      <p:sp>
        <p:nvSpPr>
          <p:cNvPr id="31" name="object 145">
            <a:extLst>
              <a:ext uri="{FF2B5EF4-FFF2-40B4-BE49-F238E27FC236}">
                <a16:creationId xmlns:a16="http://schemas.microsoft.com/office/drawing/2014/main" id="{7B18CEEF-7B00-33D7-CFD6-2EFB57D7F280}"/>
              </a:ext>
            </a:extLst>
          </p:cNvPr>
          <p:cNvSpPr txBox="1"/>
          <p:nvPr/>
        </p:nvSpPr>
        <p:spPr>
          <a:xfrm>
            <a:off x="3561499" y="3435088"/>
            <a:ext cx="889000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Cornete sup.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65049F44-33AF-CC4F-B3DB-F79A27618A91}"/>
              </a:ext>
            </a:extLst>
          </p:cNvPr>
          <p:cNvSpPr txBox="1"/>
          <p:nvPr/>
        </p:nvSpPr>
        <p:spPr>
          <a:xfrm>
            <a:off x="1721147" y="4175631"/>
            <a:ext cx="1173093" cy="23836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Humedece el aire.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6B57F754-7580-D035-8124-41DA65A071E8}"/>
              </a:ext>
            </a:extLst>
          </p:cNvPr>
          <p:cNvSpPr txBox="1"/>
          <p:nvPr/>
        </p:nvSpPr>
        <p:spPr>
          <a:xfrm>
            <a:off x="1767714" y="4523232"/>
            <a:ext cx="923009" cy="23836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Nasofaringe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EFF503D4-1675-984A-8FBB-2A97338E5825}"/>
              </a:ext>
            </a:extLst>
          </p:cNvPr>
          <p:cNvSpPr txBox="1"/>
          <p:nvPr/>
        </p:nvSpPr>
        <p:spPr>
          <a:xfrm>
            <a:off x="1756737" y="4829086"/>
            <a:ext cx="839028" cy="23836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Osofaringe</a:t>
            </a:r>
            <a:endParaRPr lang="es-CO"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26BADCE4-3BF0-C96F-73A9-B280BE185535}"/>
              </a:ext>
            </a:extLst>
          </p:cNvPr>
          <p:cNvSpPr txBox="1"/>
          <p:nvPr/>
        </p:nvSpPr>
        <p:spPr>
          <a:xfrm>
            <a:off x="1756737" y="5130022"/>
            <a:ext cx="933986" cy="23836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Larinofaringe</a:t>
            </a:r>
            <a:endParaRPr lang="es-CO"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F5B88D99-995A-FFEF-FC13-A8DB51121657}"/>
              </a:ext>
            </a:extLst>
          </p:cNvPr>
          <p:cNvSpPr txBox="1"/>
          <p:nvPr/>
        </p:nvSpPr>
        <p:spPr>
          <a:xfrm>
            <a:off x="2749128" y="4530351"/>
            <a:ext cx="1686469" cy="23836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Detrás de la cavidad nasal.</a:t>
            </a:r>
            <a:endParaRPr lang="es-CO"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6786AB41-7A23-B199-A61D-B97ED22F610B}"/>
              </a:ext>
            </a:extLst>
          </p:cNvPr>
          <p:cNvSpPr txBox="1"/>
          <p:nvPr/>
        </p:nvSpPr>
        <p:spPr>
          <a:xfrm>
            <a:off x="2769075" y="5136037"/>
            <a:ext cx="2570369" cy="23836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Rodea la laringe hasta la entrada del esófago.</a:t>
            </a:r>
            <a:endParaRPr lang="es-CO"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7B8FBF13-5FCA-6207-F08C-5786BE754B80}"/>
              </a:ext>
            </a:extLst>
          </p:cNvPr>
          <p:cNvSpPr txBox="1"/>
          <p:nvPr/>
        </p:nvSpPr>
        <p:spPr>
          <a:xfrm>
            <a:off x="2749128" y="4835454"/>
            <a:ext cx="2480419" cy="23836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Comunicada con la boca a través del istmo.</a:t>
            </a:r>
            <a:endParaRPr lang="es-CO"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384EF6DC-2F85-BE2F-9679-C90F4F4F2D06}"/>
              </a:ext>
            </a:extLst>
          </p:cNvPr>
          <p:cNvSpPr txBox="1"/>
          <p:nvPr/>
        </p:nvSpPr>
        <p:spPr>
          <a:xfrm>
            <a:off x="1686137" y="6436173"/>
            <a:ext cx="3450729" cy="37457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Deglutoria, protectora (se cierra el epiglotis evitando el paso de sustancias a la tráquea), tusígena y expectorante, fonética</a:t>
            </a:r>
            <a:endParaRPr lang="es-CO"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B5A74EC6-E7B6-459F-08C0-2B8BFCAD6FB1}"/>
              </a:ext>
            </a:extLst>
          </p:cNvPr>
          <p:cNvSpPr txBox="1"/>
          <p:nvPr/>
        </p:nvSpPr>
        <p:spPr>
          <a:xfrm>
            <a:off x="5727183" y="6464756"/>
            <a:ext cx="2047875" cy="23836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 través de la circulación pulmonar.</a:t>
            </a:r>
            <a:endParaRPr lang="es-CO"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2" name="object 4"/>
          <p:cNvSpPr txBox="1"/>
          <p:nvPr/>
        </p:nvSpPr>
        <p:spPr>
          <a:xfrm>
            <a:off x="4640757" y="690841"/>
            <a:ext cx="3038475" cy="54483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marR="8001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Formado por un conjunto de órganos que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tienen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como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principal función llevar el oxigeno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atmosférico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hacia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las células del organismo y eliminar del cuerpo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CO2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producido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por el metabolismo celular.</a:t>
            </a:r>
          </a:p>
        </p:txBody>
      </p:sp>
      <p:sp>
        <p:nvSpPr>
          <p:cNvPr id="96" name="object 207"/>
          <p:cNvSpPr txBox="1"/>
          <p:nvPr/>
        </p:nvSpPr>
        <p:spPr>
          <a:xfrm>
            <a:off x="3530000" y="6133904"/>
            <a:ext cx="1382705" cy="27241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Aritenoides, corniculados,</a:t>
            </a:r>
          </a:p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cuneiformes.</a:t>
            </a:r>
          </a:p>
        </p:txBody>
      </p:sp>
      <p:sp>
        <p:nvSpPr>
          <p:cNvPr id="162" name="object 61">
            <a:extLst>
              <a:ext uri="{FF2B5EF4-FFF2-40B4-BE49-F238E27FC236}">
                <a16:creationId xmlns:a16="http://schemas.microsoft.com/office/drawing/2014/main" id="{CD3BA652-4F42-334C-43FC-9624CF300B02}"/>
              </a:ext>
            </a:extLst>
          </p:cNvPr>
          <p:cNvSpPr txBox="1"/>
          <p:nvPr/>
        </p:nvSpPr>
        <p:spPr>
          <a:xfrm>
            <a:off x="1870100" y="3191849"/>
            <a:ext cx="527805" cy="14897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Posterior</a:t>
            </a:r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78" name="object 29">
            <a:extLst>
              <a:ext uri="{FF2B5EF4-FFF2-40B4-BE49-F238E27FC236}">
                <a16:creationId xmlns:a16="http://schemas.microsoft.com/office/drawing/2014/main" id="{AA2F2379-C7B6-450C-C094-1545995B1823}"/>
              </a:ext>
            </a:extLst>
          </p:cNvPr>
          <p:cNvSpPr txBox="1"/>
          <p:nvPr/>
        </p:nvSpPr>
        <p:spPr>
          <a:xfrm>
            <a:off x="849223" y="5988989"/>
            <a:ext cx="542925" cy="18799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5875" rIns="0" bIns="0" rtlCol="0">
            <a:spAutoFit/>
          </a:bodyPr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LARINGE</a:t>
            </a:r>
          </a:p>
        </p:txBody>
      </p:sp>
      <p:sp>
        <p:nvSpPr>
          <p:cNvPr id="184" name="object 11">
            <a:extLst>
              <a:ext uri="{FF2B5EF4-FFF2-40B4-BE49-F238E27FC236}">
                <a16:creationId xmlns:a16="http://schemas.microsoft.com/office/drawing/2014/main" id="{9AEF031F-29D7-AF67-DC7D-C02BF4BC997A}"/>
              </a:ext>
            </a:extLst>
          </p:cNvPr>
          <p:cNvSpPr txBox="1"/>
          <p:nvPr/>
        </p:nvSpPr>
        <p:spPr>
          <a:xfrm>
            <a:off x="10620967" y="3144329"/>
            <a:ext cx="824159" cy="21779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254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BRONQUIOS</a:t>
            </a:r>
          </a:p>
        </p:txBody>
      </p:sp>
      <p:sp>
        <p:nvSpPr>
          <p:cNvPr id="199" name="object 244"/>
          <p:cNvSpPr txBox="1"/>
          <p:nvPr/>
        </p:nvSpPr>
        <p:spPr>
          <a:xfrm>
            <a:off x="7642819" y="1986852"/>
            <a:ext cx="2838465" cy="14117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445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Brinda una vía abierta al aire inhalado y exhalado.</a:t>
            </a:r>
          </a:p>
        </p:txBody>
      </p:sp>
      <p:sp>
        <p:nvSpPr>
          <p:cNvPr id="237" name="object 250"/>
          <p:cNvSpPr txBox="1"/>
          <p:nvPr/>
        </p:nvSpPr>
        <p:spPr>
          <a:xfrm>
            <a:off x="8241534" y="3868838"/>
            <a:ext cx="2219325" cy="14259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715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Conduce el aire hacia los bronquiolos.</a:t>
            </a:r>
          </a:p>
        </p:txBody>
      </p:sp>
      <p:sp>
        <p:nvSpPr>
          <p:cNvPr id="267" name="object 85">
            <a:extLst>
              <a:ext uri="{FF2B5EF4-FFF2-40B4-BE49-F238E27FC236}">
                <a16:creationId xmlns:a16="http://schemas.microsoft.com/office/drawing/2014/main" id="{84EE701D-332D-8185-1E0D-B76C6A61C346}"/>
              </a:ext>
            </a:extLst>
          </p:cNvPr>
          <p:cNvSpPr txBox="1"/>
          <p:nvPr/>
        </p:nvSpPr>
        <p:spPr>
          <a:xfrm>
            <a:off x="7519173" y="3497829"/>
            <a:ext cx="2972142" cy="28518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/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Tienen una capa muscular y una mucosa revestida por epitelio cilíndrico ciliado.</a:t>
            </a:r>
          </a:p>
        </p:txBody>
      </p:sp>
      <p:sp>
        <p:nvSpPr>
          <p:cNvPr id="290" name="object 246"/>
          <p:cNvSpPr txBox="1"/>
          <p:nvPr/>
        </p:nvSpPr>
        <p:spPr>
          <a:xfrm>
            <a:off x="6797941" y="4165993"/>
            <a:ext cx="3364229" cy="15890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2032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Asegura que el aire entrante se suministre a cada alvéolo</a:t>
            </a:r>
            <a:endParaRPr sz="8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95" name="object 119"/>
          <p:cNvSpPr txBox="1"/>
          <p:nvPr/>
        </p:nvSpPr>
        <p:spPr>
          <a:xfrm>
            <a:off x="8349357" y="4645624"/>
            <a:ext cx="1084580" cy="15890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20320" rIns="0" bIns="0" rtlCol="0">
            <a:spAutoFit/>
          </a:bodyPr>
          <a:lstStyle/>
          <a:p>
            <a:pPr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Pulmón derecho</a:t>
            </a:r>
          </a:p>
        </p:txBody>
      </p:sp>
      <p:sp>
        <p:nvSpPr>
          <p:cNvPr id="296" name="object 67">
            <a:extLst>
              <a:ext uri="{FF2B5EF4-FFF2-40B4-BE49-F238E27FC236}">
                <a16:creationId xmlns:a16="http://schemas.microsoft.com/office/drawing/2014/main" id="{904E978D-7A36-F8C5-EFFD-FA81BAFDE7C7}"/>
              </a:ext>
            </a:extLst>
          </p:cNvPr>
          <p:cNvSpPr txBox="1"/>
          <p:nvPr/>
        </p:nvSpPr>
        <p:spPr>
          <a:xfrm>
            <a:off x="2914093" y="3220329"/>
            <a:ext cx="478155" cy="15465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6510" rIns="0" bIns="0" rtlCol="0">
            <a:spAutoFit/>
          </a:bodyPr>
          <a:lstStyle/>
          <a:p>
            <a:pPr algn="ctr"/>
            <a:r>
              <a:rPr lang="es-ES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Coanas</a:t>
            </a:r>
            <a:endParaRPr sz="8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324" name="Imagen 323">
            <a:extLst>
              <a:ext uri="{FF2B5EF4-FFF2-40B4-BE49-F238E27FC236}">
                <a16:creationId xmlns:a16="http://schemas.microsoft.com/office/drawing/2014/main" id="{56044167-9977-0090-0E71-5176FBD66A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574" y="3531461"/>
            <a:ext cx="3142857" cy="6952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B6B6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479</Words>
  <Application>Microsoft Office PowerPoint</Application>
  <PresentationFormat>Panorámica</PresentationFormat>
  <Paragraphs>93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Poppins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2023-04-03T19:56:42Z</dcterms:created>
  <dcterms:modified xsi:type="dcterms:W3CDTF">2024-08-05T21:03:54Z</dcterms:modified>
</cp:coreProperties>
</file>