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F5C94F49-6E73-ABE9-1F5E-56909C4A9517}"/>
              </a:ext>
            </a:extLst>
          </p:cNvPr>
          <p:cNvCxnSpPr>
            <a:cxnSpLocks/>
          </p:cNvCxnSpPr>
          <p:nvPr/>
        </p:nvCxnSpPr>
        <p:spPr>
          <a:xfrm>
            <a:off x="5036513" y="647186"/>
            <a:ext cx="0" cy="52466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Conector: angular 91">
            <a:extLst>
              <a:ext uri="{FF2B5EF4-FFF2-40B4-BE49-F238E27FC236}">
                <a16:creationId xmlns:a16="http://schemas.microsoft.com/office/drawing/2014/main" id="{CC646459-51D9-79CF-5B94-5F841D854F8D}"/>
              </a:ext>
            </a:extLst>
          </p:cNvPr>
          <p:cNvCxnSpPr>
            <a:stCxn id="26" idx="2"/>
            <a:endCxn id="65" idx="0"/>
          </p:cNvCxnSpPr>
          <p:nvPr/>
        </p:nvCxnSpPr>
        <p:spPr>
          <a:xfrm rot="16200000" flipH="1">
            <a:off x="1544136" y="5386920"/>
            <a:ext cx="290612" cy="645448"/>
          </a:xfrm>
          <a:prstGeom prst="bentConnector3">
            <a:avLst>
              <a:gd name="adj1" fmla="val 76735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Conector: angular 93">
            <a:extLst>
              <a:ext uri="{FF2B5EF4-FFF2-40B4-BE49-F238E27FC236}">
                <a16:creationId xmlns:a16="http://schemas.microsoft.com/office/drawing/2014/main" id="{FA27314F-9E32-E201-E9FB-3CBF8CE6BE47}"/>
              </a:ext>
            </a:extLst>
          </p:cNvPr>
          <p:cNvCxnSpPr>
            <a:stCxn id="50" idx="2"/>
            <a:endCxn id="65" idx="0"/>
          </p:cNvCxnSpPr>
          <p:nvPr/>
        </p:nvCxnSpPr>
        <p:spPr>
          <a:xfrm rot="5400000">
            <a:off x="2373593" y="5356144"/>
            <a:ext cx="137379" cy="860232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Conector: angular 78">
            <a:extLst>
              <a:ext uri="{FF2B5EF4-FFF2-40B4-BE49-F238E27FC236}">
                <a16:creationId xmlns:a16="http://schemas.microsoft.com/office/drawing/2014/main" id="{8051D259-7564-8B49-E60C-751E9C3A01A1}"/>
              </a:ext>
            </a:extLst>
          </p:cNvPr>
          <p:cNvCxnSpPr>
            <a:stCxn id="44" idx="2"/>
            <a:endCxn id="26" idx="0"/>
          </p:cNvCxnSpPr>
          <p:nvPr/>
        </p:nvCxnSpPr>
        <p:spPr>
          <a:xfrm rot="5400000">
            <a:off x="1586933" y="4487686"/>
            <a:ext cx="386096" cy="826525"/>
          </a:xfrm>
          <a:prstGeom prst="bentConnector3">
            <a:avLst>
              <a:gd name="adj1" fmla="val 21832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Conector: angular 81">
            <a:extLst>
              <a:ext uri="{FF2B5EF4-FFF2-40B4-BE49-F238E27FC236}">
                <a16:creationId xmlns:a16="http://schemas.microsoft.com/office/drawing/2014/main" id="{D92CF9ED-6CA6-5BFE-B321-56CBC7053501}"/>
              </a:ext>
            </a:extLst>
          </p:cNvPr>
          <p:cNvCxnSpPr>
            <a:stCxn id="44" idx="2"/>
            <a:endCxn id="50" idx="0"/>
          </p:cNvCxnSpPr>
          <p:nvPr/>
        </p:nvCxnSpPr>
        <p:spPr>
          <a:xfrm rot="16200000" flipH="1">
            <a:off x="2339772" y="4561370"/>
            <a:ext cx="386096" cy="679155"/>
          </a:xfrm>
          <a:prstGeom prst="bentConnector3">
            <a:avLst>
              <a:gd name="adj1" fmla="val 22863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Conector: angular 74">
            <a:extLst>
              <a:ext uri="{FF2B5EF4-FFF2-40B4-BE49-F238E27FC236}">
                <a16:creationId xmlns:a16="http://schemas.microsoft.com/office/drawing/2014/main" id="{2C2C21E8-8D99-DFAC-E226-DE479316193D}"/>
              </a:ext>
            </a:extLst>
          </p:cNvPr>
          <p:cNvCxnSpPr>
            <a:cxnSpLocks/>
            <a:stCxn id="2" idx="2"/>
            <a:endCxn id="46" idx="0"/>
          </p:cNvCxnSpPr>
          <p:nvPr/>
        </p:nvCxnSpPr>
        <p:spPr>
          <a:xfrm rot="16200000" flipH="1">
            <a:off x="4028969" y="1539970"/>
            <a:ext cx="4666930" cy="2666469"/>
          </a:xfrm>
          <a:prstGeom prst="bentConnector3">
            <a:avLst>
              <a:gd name="adj1" fmla="val 2234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Conector: angular 70">
            <a:extLst>
              <a:ext uri="{FF2B5EF4-FFF2-40B4-BE49-F238E27FC236}">
                <a16:creationId xmlns:a16="http://schemas.microsoft.com/office/drawing/2014/main" id="{A69C349E-A8AF-25A4-C636-9843B906D950}"/>
              </a:ext>
            </a:extLst>
          </p:cNvPr>
          <p:cNvCxnSpPr>
            <a:stCxn id="2" idx="2"/>
            <a:endCxn id="44" idx="0"/>
          </p:cNvCxnSpPr>
          <p:nvPr/>
        </p:nvCxnSpPr>
        <p:spPr>
          <a:xfrm rot="5400000">
            <a:off x="1838930" y="894054"/>
            <a:ext cx="3544585" cy="2835957"/>
          </a:xfrm>
          <a:prstGeom prst="bentConnector3">
            <a:avLst>
              <a:gd name="adj1" fmla="val 292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5" name="object 4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10124" y="3303961"/>
            <a:ext cx="1844040" cy="1216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6" name="object 4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14569" y="5206670"/>
            <a:ext cx="2362200" cy="8336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8" name="object 4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94097" y="5893831"/>
            <a:ext cx="2084832" cy="16733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5" name="object 6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3144" y="5854950"/>
            <a:ext cx="2638044" cy="13045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1" name="object 6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19899" y="2954537"/>
            <a:ext cx="1353312" cy="10393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  <p:sp>
        <p:nvSpPr>
          <p:cNvPr id="4" name="object 4"/>
          <p:cNvSpPr txBox="1"/>
          <p:nvPr/>
        </p:nvSpPr>
        <p:spPr>
          <a:xfrm>
            <a:off x="984199" y="1164263"/>
            <a:ext cx="2477135" cy="169479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R="118110" algn="ctr">
              <a:buFont typeface="Arial" panose="020B0604020202020204" pitchFamily="34" charset="0"/>
              <a:buChar char="•"/>
            </a:pP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Diseñada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por el químico ruso Dmitri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Mendeléiev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1869.</a:t>
            </a:r>
          </a:p>
          <a:p>
            <a:pPr marR="242570" algn="ctr">
              <a:buFont typeface="Arial" panose="020B0604020202020204" pitchFamily="34" charset="0"/>
              <a:buChar char="•"/>
              <a:tabLst>
                <a:tab pos="75565" algn="l"/>
              </a:tabLst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un cuadro que presenta todos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elementos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químicos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 existen.</a:t>
            </a:r>
          </a:p>
          <a:p>
            <a:pPr marR="45720" algn="ctr">
              <a:buFont typeface="Arial" panose="020B0604020202020204" pitchFamily="34" charset="0"/>
              <a:buChar char="•"/>
              <a:tabLst>
                <a:tab pos="75565" algn="l"/>
              </a:tabLst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tabla periódica de los elementos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está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organizada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 menor a mayor según su número atómico.</a:t>
            </a:r>
          </a:p>
          <a:p>
            <a:pPr marR="5080" algn="ctr">
              <a:buFont typeface="Arial" panose="020B0604020202020204" pitchFamily="34" charset="0"/>
              <a:buChar char="•"/>
              <a:tabLst>
                <a:tab pos="75565" algn="l"/>
              </a:tabLst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Actualmente la tabla periódica actual cuenta con 118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(94 de los cuales se dan de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manera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natural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la Tierra).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966106" y="1166311"/>
            <a:ext cx="2095611" cy="6278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ELECTRONEGATIVIDAD: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la capacidad de los átomos en una molécula para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atraer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electrones compartidos.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743638" y="1874498"/>
            <a:ext cx="2585755" cy="6278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ENERGÍA DE IONIZACIÓN: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energía de ionización, I, es la energía necesaria para</a:t>
            </a:r>
          </a:p>
          <a:p>
            <a:pPr marR="84455" algn="ctr"/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arrancar un electrón a un átomo gaseoso, aislado y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estado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fundamental.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755721" y="2564005"/>
            <a:ext cx="2561590" cy="78106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AFINIDAD ELECTRÓNICA: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define como la energía intercambiada (suele liberarse) cuando un átomo gaseoso aislado y en estado fundamental coge un electrón para formar un anión.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743637" y="3406746"/>
            <a:ext cx="2585755" cy="6278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RADIO ATÓMICO: 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epresenta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la distancia que existe entre el núcleo y la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capa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valencia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Por medio del radio atómico es posible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determinar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tamaño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del átomo.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755719" y="4088159"/>
            <a:ext cx="2561590" cy="78106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VOLUMEN ATÓMICO: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el volumen que ocupa un mol de átomo del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considerado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 Se obtiene la siguiente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ecuación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 unidad de medida es: </a:t>
            </a:r>
            <a:r>
              <a:rPr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cm³/mol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6908246" y="1175324"/>
            <a:ext cx="1447800" cy="32136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CONFIGURACIÓN ELECTRÓNICA DE KERNEL</a:t>
            </a:r>
            <a:endParaRPr lang="es-CO"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576782" y="2260173"/>
            <a:ext cx="2110725" cy="92862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marR="5080" algn="ctr"/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Consiste en realizar la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distribución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electrónica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haciendo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uso de la configuración electrónica de un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gas noble.</a:t>
            </a:r>
          </a:p>
          <a:p>
            <a:pPr marR="5080" algn="ctr"/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[ </a:t>
            </a:r>
            <a:r>
              <a:rPr lang="es-CO" sz="900" baseline="2564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He]; [</a:t>
            </a:r>
            <a:r>
              <a:rPr lang="es-CO" sz="900" baseline="2564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10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Ne]; [</a:t>
            </a:r>
            <a:r>
              <a:rPr lang="es-CO" sz="900" baseline="2564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18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Ar]; [ </a:t>
            </a:r>
            <a:r>
              <a:rPr lang="es-CO" sz="900" baseline="2564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36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Kr]; [ </a:t>
            </a:r>
            <a:r>
              <a:rPr lang="es-CO" sz="900" baseline="2564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54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Xe]; [</a:t>
            </a:r>
            <a:r>
              <a:rPr lang="es-CO" sz="900" baseline="2564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86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Rn ].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7058105" y="736713"/>
            <a:ext cx="1148082" cy="35470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CONFIGURACIÓN ELECTRÓNICA</a:t>
            </a:r>
            <a:endParaRPr lang="es-CO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642507" y="736714"/>
            <a:ext cx="1148081" cy="35470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¿QUÉ</a:t>
            </a:r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ES LA TABLA PERIÓDICA?</a:t>
            </a:r>
            <a:endParaRPr lang="es-CO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207065" y="736714"/>
            <a:ext cx="1644270" cy="35470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PROPIEDADES PERIÓDICAS DE LOS ELEMENTOS</a:t>
            </a:r>
            <a:endParaRPr lang="es-ES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077954" y="4084325"/>
            <a:ext cx="2230578" cy="62357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9525" rIns="0" bIns="0" rtlCol="0">
            <a:spAutoFit/>
          </a:bodyPr>
          <a:lstStyle/>
          <a:p>
            <a:pPr marR="5080" algn="ctr"/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Están distribuidas en 7 filas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horizontales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llamadas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periodos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 18 columnas verticales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conocidas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como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grupos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764244" y="4954236"/>
            <a:ext cx="544538" cy="16742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EJEMPLO</a:t>
            </a:r>
            <a:endParaRPr lang="es-CO"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65252" y="4849958"/>
            <a:ext cx="602932" cy="16742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PERIODO</a:t>
            </a:r>
            <a:endParaRPr lang="es-CO"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668704" y="4849958"/>
            <a:ext cx="426537" cy="16742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GRUPO</a:t>
            </a:r>
            <a:endParaRPr lang="es-CO"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922204" y="152400"/>
            <a:ext cx="2213992" cy="38734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910" rIns="0" bIns="0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TABLA PERIÓDICA</a:t>
            </a:r>
            <a:endParaRPr lang="es-ES" sz="2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6" name="object 44">
            <a:extLst>
              <a:ext uri="{FF2B5EF4-FFF2-40B4-BE49-F238E27FC236}">
                <a16:creationId xmlns:a16="http://schemas.microsoft.com/office/drawing/2014/main" id="{24AE084B-9F02-4A35-DE6D-366ED6941379}"/>
              </a:ext>
            </a:extLst>
          </p:cNvPr>
          <p:cNvSpPr txBox="1"/>
          <p:nvPr/>
        </p:nvSpPr>
        <p:spPr>
          <a:xfrm>
            <a:off x="606590" y="5093996"/>
            <a:ext cx="1520255" cy="47034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9525" rIns="0" bIns="0" rtlCol="0">
            <a:spAutoFit/>
          </a:bodyPr>
          <a:lstStyle/>
          <a:p>
            <a:pPr marR="5080" algn="ctr"/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Son las filas horizontales y comparten las mismas masas.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0" name="object 44">
            <a:extLst>
              <a:ext uri="{FF2B5EF4-FFF2-40B4-BE49-F238E27FC236}">
                <a16:creationId xmlns:a16="http://schemas.microsoft.com/office/drawing/2014/main" id="{7DCEFB39-53CC-1008-A031-DA561F487BAA}"/>
              </a:ext>
            </a:extLst>
          </p:cNvPr>
          <p:cNvSpPr txBox="1"/>
          <p:nvPr/>
        </p:nvSpPr>
        <p:spPr>
          <a:xfrm>
            <a:off x="2206213" y="5093996"/>
            <a:ext cx="1332369" cy="62357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9525" rIns="0" bIns="0" rtlCol="0">
            <a:spAutoFit/>
          </a:bodyPr>
          <a:lstStyle/>
          <a:p>
            <a:pPr marR="5080" algn="ctr"/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Son las columnas verticales y tienen la misma valencia electrónica.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7" name="object 13">
            <a:extLst>
              <a:ext uri="{FF2B5EF4-FFF2-40B4-BE49-F238E27FC236}">
                <a16:creationId xmlns:a16="http://schemas.microsoft.com/office/drawing/2014/main" id="{3A6F44D1-E5F8-7DFB-2576-7F9F11E1D907}"/>
              </a:ext>
            </a:extLst>
          </p:cNvPr>
          <p:cNvSpPr txBox="1"/>
          <p:nvPr/>
        </p:nvSpPr>
        <p:spPr>
          <a:xfrm>
            <a:off x="4062014" y="5179998"/>
            <a:ext cx="1948999" cy="6278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algn="ctr"/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átomo de potasio mantiene 19 electrones dentro de un radio de 196 </a:t>
            </a:r>
            <a:r>
              <a:rPr lang="es-ES"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picometros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 una electronegatividad de 0,445.</a:t>
            </a:r>
          </a:p>
        </p:txBody>
      </p:sp>
      <p:sp>
        <p:nvSpPr>
          <p:cNvPr id="68" name="object 9">
            <a:extLst>
              <a:ext uri="{FF2B5EF4-FFF2-40B4-BE49-F238E27FC236}">
                <a16:creationId xmlns:a16="http://schemas.microsoft.com/office/drawing/2014/main" id="{241BFBDD-58EE-AB63-F382-0B9114DA013D}"/>
              </a:ext>
            </a:extLst>
          </p:cNvPr>
          <p:cNvSpPr txBox="1"/>
          <p:nvPr/>
        </p:nvSpPr>
        <p:spPr>
          <a:xfrm>
            <a:off x="6671121" y="1565478"/>
            <a:ext cx="1922049" cy="6278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algn="ctr"/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Cuando se trabaja con la configuración electrónica de un elemento la partícula principal es el electrón.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9" name="object 19">
            <a:extLst>
              <a:ext uri="{FF2B5EF4-FFF2-40B4-BE49-F238E27FC236}">
                <a16:creationId xmlns:a16="http://schemas.microsoft.com/office/drawing/2014/main" id="{440068C4-0388-7931-8209-C6F52E38D3D6}"/>
              </a:ext>
            </a:extLst>
          </p:cNvPr>
          <p:cNvSpPr txBox="1"/>
          <p:nvPr/>
        </p:nvSpPr>
        <p:spPr>
          <a:xfrm>
            <a:off x="6775926" y="4631925"/>
            <a:ext cx="1839487" cy="47459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algn="ctr"/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EJEMPLOS DE LA CONFIGURACIÓN ELECTRÓNICA DE ELEMENTOS</a:t>
            </a:r>
            <a:endParaRPr lang="es-CO" sz="900" b="1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103" name="Imagen 102">
            <a:extLst>
              <a:ext uri="{FF2B5EF4-FFF2-40B4-BE49-F238E27FC236}">
                <a16:creationId xmlns:a16="http://schemas.microsoft.com/office/drawing/2014/main" id="{4B96041D-6752-2BFA-5F12-92E5632D475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502" y="6138317"/>
            <a:ext cx="1943000" cy="4298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343</Words>
  <Application>Microsoft Office PowerPoint</Application>
  <PresentationFormat>Personalizado</PresentationFormat>
  <Paragraphs>26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Poppins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2023-04-10T22:31:23Z</dcterms:created>
  <dcterms:modified xsi:type="dcterms:W3CDTF">2024-12-08T23:31:21Z</dcterms:modified>
</cp:coreProperties>
</file>